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58" r:id="rId4"/>
    <p:sldId id="259" r:id="rId5"/>
    <p:sldId id="273" r:id="rId6"/>
    <p:sldId id="260" r:id="rId7"/>
    <p:sldId id="265" r:id="rId8"/>
    <p:sldId id="261" r:id="rId9"/>
    <p:sldId id="262" r:id="rId10"/>
    <p:sldId id="274" r:id="rId11"/>
    <p:sldId id="263" r:id="rId12"/>
    <p:sldId id="275" r:id="rId13"/>
    <p:sldId id="276" r:id="rId14"/>
    <p:sldId id="264" r:id="rId15"/>
    <p:sldId id="266" r:id="rId16"/>
    <p:sldId id="277" r:id="rId17"/>
    <p:sldId id="278" r:id="rId18"/>
    <p:sldId id="279" r:id="rId19"/>
    <p:sldId id="267" r:id="rId20"/>
    <p:sldId id="268" r:id="rId21"/>
    <p:sldId id="280" r:id="rId22"/>
    <p:sldId id="281" r:id="rId23"/>
    <p:sldId id="269" r:id="rId24"/>
    <p:sldId id="270" r:id="rId25"/>
    <p:sldId id="282" r:id="rId26"/>
    <p:sldId id="271" r:id="rId27"/>
    <p:sldId id="27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9"/>
    <p:restoredTop sz="75155"/>
  </p:normalViewPr>
  <p:slideViewPr>
    <p:cSldViewPr snapToGrid="0">
      <p:cViewPr varScale="1">
        <p:scale>
          <a:sx n="104" d="100"/>
          <a:sy n="104" d="100"/>
        </p:scale>
        <p:origin x="40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4007D-EB01-4A90-B498-B92C5D5F666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4AF41D4-C7A5-4B93-B3E1-040D8FB1CC73}">
      <dgm:prSet/>
      <dgm:spPr/>
      <dgm:t>
        <a:bodyPr/>
        <a:lstStyle/>
        <a:p>
          <a:r>
            <a:rPr lang="en-US" baseline="0"/>
            <a:t>Research Question</a:t>
          </a:r>
          <a:endParaRPr lang="en-US"/>
        </a:p>
      </dgm:t>
    </dgm:pt>
    <dgm:pt modelId="{E64A5F50-E2EA-4195-B371-125359F1C9E3}" type="parTrans" cxnId="{A5DA63CC-CD48-4C3A-9CAB-8BE15F192278}">
      <dgm:prSet/>
      <dgm:spPr/>
      <dgm:t>
        <a:bodyPr/>
        <a:lstStyle/>
        <a:p>
          <a:endParaRPr lang="en-US"/>
        </a:p>
      </dgm:t>
    </dgm:pt>
    <dgm:pt modelId="{A21ACBA7-2EE0-48F7-98EB-31606E4EF506}" type="sibTrans" cxnId="{A5DA63CC-CD48-4C3A-9CAB-8BE15F192278}">
      <dgm:prSet/>
      <dgm:spPr/>
      <dgm:t>
        <a:bodyPr/>
        <a:lstStyle/>
        <a:p>
          <a:endParaRPr lang="en-US"/>
        </a:p>
      </dgm:t>
    </dgm:pt>
    <dgm:pt modelId="{D6CBC845-B5DB-4B08-9A9A-DB2FF2A070A4}">
      <dgm:prSet/>
      <dgm:spPr/>
      <dgm:t>
        <a:bodyPr/>
        <a:lstStyle/>
        <a:p>
          <a:r>
            <a:rPr lang="en-US" baseline="0"/>
            <a:t>Clustering Analysis Technique</a:t>
          </a:r>
          <a:endParaRPr lang="en-US"/>
        </a:p>
      </dgm:t>
    </dgm:pt>
    <dgm:pt modelId="{D2DB65FD-3FFA-47B2-8915-B1534BEF949F}" type="parTrans" cxnId="{C0D0192E-ABE4-415F-BA6F-1C566DCE7973}">
      <dgm:prSet/>
      <dgm:spPr/>
      <dgm:t>
        <a:bodyPr/>
        <a:lstStyle/>
        <a:p>
          <a:endParaRPr lang="en-US"/>
        </a:p>
      </dgm:t>
    </dgm:pt>
    <dgm:pt modelId="{3B54E5B8-D0D1-43DE-999A-3994D10B62EB}" type="sibTrans" cxnId="{C0D0192E-ABE4-415F-BA6F-1C566DCE7973}">
      <dgm:prSet/>
      <dgm:spPr/>
      <dgm:t>
        <a:bodyPr/>
        <a:lstStyle/>
        <a:p>
          <a:endParaRPr lang="en-US"/>
        </a:p>
      </dgm:t>
    </dgm:pt>
    <dgm:pt modelId="{A55F2AEF-94A8-4905-B44A-BA6110746CE7}">
      <dgm:prSet/>
      <dgm:spPr/>
      <dgm:t>
        <a:bodyPr/>
        <a:lstStyle/>
        <a:p>
          <a:r>
            <a:rPr lang="en-US" baseline="0"/>
            <a:t>Technical Environment</a:t>
          </a:r>
          <a:endParaRPr lang="en-US"/>
        </a:p>
      </dgm:t>
    </dgm:pt>
    <dgm:pt modelId="{67F34A33-F35A-414C-91C8-D8335E365E4A}" type="parTrans" cxnId="{15443FCE-6004-488A-B2E3-C0A289C65016}">
      <dgm:prSet/>
      <dgm:spPr/>
      <dgm:t>
        <a:bodyPr/>
        <a:lstStyle/>
        <a:p>
          <a:endParaRPr lang="en-US"/>
        </a:p>
      </dgm:t>
    </dgm:pt>
    <dgm:pt modelId="{F0ADB737-D51E-4F79-87D6-4D01244A2491}" type="sibTrans" cxnId="{15443FCE-6004-488A-B2E3-C0A289C65016}">
      <dgm:prSet/>
      <dgm:spPr/>
      <dgm:t>
        <a:bodyPr/>
        <a:lstStyle/>
        <a:p>
          <a:endParaRPr lang="en-US"/>
        </a:p>
      </dgm:t>
    </dgm:pt>
    <dgm:pt modelId="{6555E8CF-8EF5-43DD-94E1-8E78E62A8C15}">
      <dgm:prSet/>
      <dgm:spPr/>
      <dgm:t>
        <a:bodyPr/>
        <a:lstStyle/>
        <a:p>
          <a:r>
            <a:rPr lang="en-US" baseline="0"/>
            <a:t>Data Preparation</a:t>
          </a:r>
          <a:endParaRPr lang="en-US"/>
        </a:p>
      </dgm:t>
    </dgm:pt>
    <dgm:pt modelId="{0EB295B3-C7C2-4A61-A961-4EB5C1535C18}" type="parTrans" cxnId="{71C397B2-5E48-4168-9AE1-B01FB1E472C8}">
      <dgm:prSet/>
      <dgm:spPr/>
      <dgm:t>
        <a:bodyPr/>
        <a:lstStyle/>
        <a:p>
          <a:endParaRPr lang="en-US"/>
        </a:p>
      </dgm:t>
    </dgm:pt>
    <dgm:pt modelId="{5ADF01EC-B963-4701-9498-856D767AB14B}" type="sibTrans" cxnId="{71C397B2-5E48-4168-9AE1-B01FB1E472C8}">
      <dgm:prSet/>
      <dgm:spPr/>
      <dgm:t>
        <a:bodyPr/>
        <a:lstStyle/>
        <a:p>
          <a:endParaRPr lang="en-US"/>
        </a:p>
      </dgm:t>
    </dgm:pt>
    <dgm:pt modelId="{8648BF26-93D9-4C85-BCC3-16BB3E277B71}">
      <dgm:prSet/>
      <dgm:spPr/>
      <dgm:t>
        <a:bodyPr/>
        <a:lstStyle/>
        <a:p>
          <a:r>
            <a:rPr lang="en-US" baseline="0"/>
            <a:t>K-Means Clustering Analysis</a:t>
          </a:r>
          <a:endParaRPr lang="en-US"/>
        </a:p>
      </dgm:t>
    </dgm:pt>
    <dgm:pt modelId="{B44185E1-644D-4045-A6E1-1082EF632ABB}" type="parTrans" cxnId="{6F42BD25-30D8-45CE-B742-F0D1B7F20036}">
      <dgm:prSet/>
      <dgm:spPr/>
      <dgm:t>
        <a:bodyPr/>
        <a:lstStyle/>
        <a:p>
          <a:endParaRPr lang="en-US"/>
        </a:p>
      </dgm:t>
    </dgm:pt>
    <dgm:pt modelId="{A5621CA1-CD66-4537-91DB-CFCDFCB8C659}" type="sibTrans" cxnId="{6F42BD25-30D8-45CE-B742-F0D1B7F20036}">
      <dgm:prSet/>
      <dgm:spPr/>
      <dgm:t>
        <a:bodyPr/>
        <a:lstStyle/>
        <a:p>
          <a:endParaRPr lang="en-US"/>
        </a:p>
      </dgm:t>
    </dgm:pt>
    <dgm:pt modelId="{2CC911DF-6FB9-4E04-91C1-E686FA8B6FBD}">
      <dgm:prSet/>
      <dgm:spPr/>
      <dgm:t>
        <a:bodyPr/>
        <a:lstStyle/>
        <a:p>
          <a:r>
            <a:rPr lang="en-US" baseline="0"/>
            <a:t>Data Summary and Implications</a:t>
          </a:r>
          <a:endParaRPr lang="en-US"/>
        </a:p>
      </dgm:t>
    </dgm:pt>
    <dgm:pt modelId="{B427213B-FE3A-418B-86B3-8FC5446CAFA8}" type="parTrans" cxnId="{152CDE25-1D3A-4213-BF52-E8DDC24459CA}">
      <dgm:prSet/>
      <dgm:spPr/>
      <dgm:t>
        <a:bodyPr/>
        <a:lstStyle/>
        <a:p>
          <a:endParaRPr lang="en-US"/>
        </a:p>
      </dgm:t>
    </dgm:pt>
    <dgm:pt modelId="{9B310E02-1557-42C7-B4D9-2F3C38D7A849}" type="sibTrans" cxnId="{152CDE25-1D3A-4213-BF52-E8DDC24459CA}">
      <dgm:prSet/>
      <dgm:spPr/>
      <dgm:t>
        <a:bodyPr/>
        <a:lstStyle/>
        <a:p>
          <a:endParaRPr lang="en-US"/>
        </a:p>
      </dgm:t>
    </dgm:pt>
    <dgm:pt modelId="{60C01CA7-1CEC-4859-862C-360421AE0B8C}" type="pres">
      <dgm:prSet presAssocID="{5EE4007D-EB01-4A90-B498-B92C5D5F666C}" presName="root" presStyleCnt="0">
        <dgm:presLayoutVars>
          <dgm:dir/>
          <dgm:resizeHandles val="exact"/>
        </dgm:presLayoutVars>
      </dgm:prSet>
      <dgm:spPr/>
    </dgm:pt>
    <dgm:pt modelId="{F870CF52-D05A-47D2-935F-72453BE906F2}" type="pres">
      <dgm:prSet presAssocID="{34AF41D4-C7A5-4B93-B3E1-040D8FB1CC73}" presName="compNode" presStyleCnt="0"/>
      <dgm:spPr/>
    </dgm:pt>
    <dgm:pt modelId="{D9D1FA83-2C97-4D11-8E20-B0AF5D6F7E14}" type="pres">
      <dgm:prSet presAssocID="{34AF41D4-C7A5-4B93-B3E1-040D8FB1CC73}" presName="bgRect" presStyleLbl="bgShp" presStyleIdx="0" presStyleCnt="6"/>
      <dgm:spPr/>
    </dgm:pt>
    <dgm:pt modelId="{471C8EED-E255-45FE-A727-EB04CADC2186}" type="pres">
      <dgm:prSet presAssocID="{34AF41D4-C7A5-4B93-B3E1-040D8FB1CC7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1B89CBF0-DBA7-4725-9F7A-14A82BB8BB06}" type="pres">
      <dgm:prSet presAssocID="{34AF41D4-C7A5-4B93-B3E1-040D8FB1CC73}" presName="spaceRect" presStyleCnt="0"/>
      <dgm:spPr/>
    </dgm:pt>
    <dgm:pt modelId="{D9B1553A-0F47-4C53-B0D7-8BEBAF4C333D}" type="pres">
      <dgm:prSet presAssocID="{34AF41D4-C7A5-4B93-B3E1-040D8FB1CC73}" presName="parTx" presStyleLbl="revTx" presStyleIdx="0" presStyleCnt="6">
        <dgm:presLayoutVars>
          <dgm:chMax val="0"/>
          <dgm:chPref val="0"/>
        </dgm:presLayoutVars>
      </dgm:prSet>
      <dgm:spPr/>
    </dgm:pt>
    <dgm:pt modelId="{05514A9B-C834-4B8A-99AA-56160227ABD5}" type="pres">
      <dgm:prSet presAssocID="{A21ACBA7-2EE0-48F7-98EB-31606E4EF506}" presName="sibTrans" presStyleCnt="0"/>
      <dgm:spPr/>
    </dgm:pt>
    <dgm:pt modelId="{2DC710ED-4D31-440E-9C2E-3AEA7E0DF3E7}" type="pres">
      <dgm:prSet presAssocID="{D6CBC845-B5DB-4B08-9A9A-DB2FF2A070A4}" presName="compNode" presStyleCnt="0"/>
      <dgm:spPr/>
    </dgm:pt>
    <dgm:pt modelId="{393E416A-FFAB-479B-8A76-1024A06A5BE6}" type="pres">
      <dgm:prSet presAssocID="{D6CBC845-B5DB-4B08-9A9A-DB2FF2A070A4}" presName="bgRect" presStyleLbl="bgShp" presStyleIdx="1" presStyleCnt="6"/>
      <dgm:spPr/>
    </dgm:pt>
    <dgm:pt modelId="{61B812E7-6458-4CA6-9A39-20EA0FC2CDB9}" type="pres">
      <dgm:prSet presAssocID="{D6CBC845-B5DB-4B08-9A9A-DB2FF2A070A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05125614-C11D-4D8D-981A-2366C8F8DC35}" type="pres">
      <dgm:prSet presAssocID="{D6CBC845-B5DB-4B08-9A9A-DB2FF2A070A4}" presName="spaceRect" presStyleCnt="0"/>
      <dgm:spPr/>
    </dgm:pt>
    <dgm:pt modelId="{47568DF6-A83E-465D-9B16-6EFB9395239B}" type="pres">
      <dgm:prSet presAssocID="{D6CBC845-B5DB-4B08-9A9A-DB2FF2A070A4}" presName="parTx" presStyleLbl="revTx" presStyleIdx="1" presStyleCnt="6">
        <dgm:presLayoutVars>
          <dgm:chMax val="0"/>
          <dgm:chPref val="0"/>
        </dgm:presLayoutVars>
      </dgm:prSet>
      <dgm:spPr/>
    </dgm:pt>
    <dgm:pt modelId="{64B55A5A-C805-461A-B433-F5D88C56AC1B}" type="pres">
      <dgm:prSet presAssocID="{3B54E5B8-D0D1-43DE-999A-3994D10B62EB}" presName="sibTrans" presStyleCnt="0"/>
      <dgm:spPr/>
    </dgm:pt>
    <dgm:pt modelId="{A0BD76BB-438B-4BF9-9DC2-A075CD505105}" type="pres">
      <dgm:prSet presAssocID="{A55F2AEF-94A8-4905-B44A-BA6110746CE7}" presName="compNode" presStyleCnt="0"/>
      <dgm:spPr/>
    </dgm:pt>
    <dgm:pt modelId="{362C9266-7E9A-42E6-926F-9295F5850159}" type="pres">
      <dgm:prSet presAssocID="{A55F2AEF-94A8-4905-B44A-BA6110746CE7}" presName="bgRect" presStyleLbl="bgShp" presStyleIdx="2" presStyleCnt="6"/>
      <dgm:spPr/>
    </dgm:pt>
    <dgm:pt modelId="{DA970C96-4AB5-4F30-A80D-BB0C78E3D66D}" type="pres">
      <dgm:prSet presAssocID="{A55F2AEF-94A8-4905-B44A-BA6110746CE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B857BCCB-1AB5-45ED-A631-B2AAECF27124}" type="pres">
      <dgm:prSet presAssocID="{A55F2AEF-94A8-4905-B44A-BA6110746CE7}" presName="spaceRect" presStyleCnt="0"/>
      <dgm:spPr/>
    </dgm:pt>
    <dgm:pt modelId="{E4A15B72-98F4-406F-A1A9-B7DCE875E359}" type="pres">
      <dgm:prSet presAssocID="{A55F2AEF-94A8-4905-B44A-BA6110746CE7}" presName="parTx" presStyleLbl="revTx" presStyleIdx="2" presStyleCnt="6">
        <dgm:presLayoutVars>
          <dgm:chMax val="0"/>
          <dgm:chPref val="0"/>
        </dgm:presLayoutVars>
      </dgm:prSet>
      <dgm:spPr/>
    </dgm:pt>
    <dgm:pt modelId="{58B25C73-3D6B-4F95-A067-C11776E2CFC4}" type="pres">
      <dgm:prSet presAssocID="{F0ADB737-D51E-4F79-87D6-4D01244A2491}" presName="sibTrans" presStyleCnt="0"/>
      <dgm:spPr/>
    </dgm:pt>
    <dgm:pt modelId="{A4FF649F-95EE-41AF-9986-1724C7455D11}" type="pres">
      <dgm:prSet presAssocID="{6555E8CF-8EF5-43DD-94E1-8E78E62A8C15}" presName="compNode" presStyleCnt="0"/>
      <dgm:spPr/>
    </dgm:pt>
    <dgm:pt modelId="{8C9A7E04-F42B-477B-A18E-3BF14703B47B}" type="pres">
      <dgm:prSet presAssocID="{6555E8CF-8EF5-43DD-94E1-8E78E62A8C15}" presName="bgRect" presStyleLbl="bgShp" presStyleIdx="3" presStyleCnt="6"/>
      <dgm:spPr/>
    </dgm:pt>
    <dgm:pt modelId="{E0D811CD-E45A-414D-A58C-5B04F1B023BD}" type="pres">
      <dgm:prSet presAssocID="{6555E8CF-8EF5-43DD-94E1-8E78E62A8C1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65461D5-186B-472B-A328-B8CCE9F15E84}" type="pres">
      <dgm:prSet presAssocID="{6555E8CF-8EF5-43DD-94E1-8E78E62A8C15}" presName="spaceRect" presStyleCnt="0"/>
      <dgm:spPr/>
    </dgm:pt>
    <dgm:pt modelId="{A64EB02D-F0DE-482B-8469-3C827C59C009}" type="pres">
      <dgm:prSet presAssocID="{6555E8CF-8EF5-43DD-94E1-8E78E62A8C15}" presName="parTx" presStyleLbl="revTx" presStyleIdx="3" presStyleCnt="6">
        <dgm:presLayoutVars>
          <dgm:chMax val="0"/>
          <dgm:chPref val="0"/>
        </dgm:presLayoutVars>
      </dgm:prSet>
      <dgm:spPr/>
    </dgm:pt>
    <dgm:pt modelId="{ABD91401-5A4C-4946-B6D2-416B29A86151}" type="pres">
      <dgm:prSet presAssocID="{5ADF01EC-B963-4701-9498-856D767AB14B}" presName="sibTrans" presStyleCnt="0"/>
      <dgm:spPr/>
    </dgm:pt>
    <dgm:pt modelId="{ABA432A6-0B69-49B1-9C8B-5D78422E8124}" type="pres">
      <dgm:prSet presAssocID="{8648BF26-93D9-4C85-BCC3-16BB3E277B71}" presName="compNode" presStyleCnt="0"/>
      <dgm:spPr/>
    </dgm:pt>
    <dgm:pt modelId="{74D839DB-DAB3-44DB-8DE2-627A4F984C19}" type="pres">
      <dgm:prSet presAssocID="{8648BF26-93D9-4C85-BCC3-16BB3E277B71}" presName="bgRect" presStyleLbl="bgShp" presStyleIdx="4" presStyleCnt="6"/>
      <dgm:spPr/>
    </dgm:pt>
    <dgm:pt modelId="{9F0B92FB-B534-4C0E-A2C5-F952EDB635A4}" type="pres">
      <dgm:prSet presAssocID="{8648BF26-93D9-4C85-BCC3-16BB3E277B7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CF3F878D-CD4C-4A05-A8F5-A49BF06B8C21}" type="pres">
      <dgm:prSet presAssocID="{8648BF26-93D9-4C85-BCC3-16BB3E277B71}" presName="spaceRect" presStyleCnt="0"/>
      <dgm:spPr/>
    </dgm:pt>
    <dgm:pt modelId="{D0EC0341-D74E-4EE9-BF22-E320E63C37EF}" type="pres">
      <dgm:prSet presAssocID="{8648BF26-93D9-4C85-BCC3-16BB3E277B71}" presName="parTx" presStyleLbl="revTx" presStyleIdx="4" presStyleCnt="6">
        <dgm:presLayoutVars>
          <dgm:chMax val="0"/>
          <dgm:chPref val="0"/>
        </dgm:presLayoutVars>
      </dgm:prSet>
      <dgm:spPr/>
    </dgm:pt>
    <dgm:pt modelId="{CD7916DD-9261-4C5F-8535-8A8D7CFDDD10}" type="pres">
      <dgm:prSet presAssocID="{A5621CA1-CD66-4537-91DB-CFCDFCB8C659}" presName="sibTrans" presStyleCnt="0"/>
      <dgm:spPr/>
    </dgm:pt>
    <dgm:pt modelId="{6C66C00D-4292-4D4C-AC08-F85639F79C17}" type="pres">
      <dgm:prSet presAssocID="{2CC911DF-6FB9-4E04-91C1-E686FA8B6FBD}" presName="compNode" presStyleCnt="0"/>
      <dgm:spPr/>
    </dgm:pt>
    <dgm:pt modelId="{0103A5CF-417D-4C29-8EE7-607EF98FF3E1}" type="pres">
      <dgm:prSet presAssocID="{2CC911DF-6FB9-4E04-91C1-E686FA8B6FBD}" presName="bgRect" presStyleLbl="bgShp" presStyleIdx="5" presStyleCnt="6"/>
      <dgm:spPr/>
    </dgm:pt>
    <dgm:pt modelId="{8F872C66-0ACA-4310-9948-4979D35AEF49}" type="pres">
      <dgm:prSet presAssocID="{2CC911DF-6FB9-4E04-91C1-E686FA8B6FB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pward trend"/>
        </a:ext>
      </dgm:extLst>
    </dgm:pt>
    <dgm:pt modelId="{5CFB02E9-3105-4525-A167-5AC5351921EA}" type="pres">
      <dgm:prSet presAssocID="{2CC911DF-6FB9-4E04-91C1-E686FA8B6FBD}" presName="spaceRect" presStyleCnt="0"/>
      <dgm:spPr/>
    </dgm:pt>
    <dgm:pt modelId="{962278C6-461D-4926-9B1C-88A98FF760BF}" type="pres">
      <dgm:prSet presAssocID="{2CC911DF-6FB9-4E04-91C1-E686FA8B6FBD}" presName="parTx" presStyleLbl="revTx" presStyleIdx="5" presStyleCnt="6">
        <dgm:presLayoutVars>
          <dgm:chMax val="0"/>
          <dgm:chPref val="0"/>
        </dgm:presLayoutVars>
      </dgm:prSet>
      <dgm:spPr/>
    </dgm:pt>
  </dgm:ptLst>
  <dgm:cxnLst>
    <dgm:cxn modelId="{78819004-7691-4878-A1C7-474AFE6B1B07}" type="presOf" srcId="{34AF41D4-C7A5-4B93-B3E1-040D8FB1CC73}" destId="{D9B1553A-0F47-4C53-B0D7-8BEBAF4C333D}" srcOrd="0" destOrd="0" presId="urn:microsoft.com/office/officeart/2018/2/layout/IconVerticalSolidList"/>
    <dgm:cxn modelId="{7DD8DF10-D45D-46F7-A869-C005D04C2AFC}" type="presOf" srcId="{A55F2AEF-94A8-4905-B44A-BA6110746CE7}" destId="{E4A15B72-98F4-406F-A1A9-B7DCE875E359}" srcOrd="0" destOrd="0" presId="urn:microsoft.com/office/officeart/2018/2/layout/IconVerticalSolidList"/>
    <dgm:cxn modelId="{6F42BD25-30D8-45CE-B742-F0D1B7F20036}" srcId="{5EE4007D-EB01-4A90-B498-B92C5D5F666C}" destId="{8648BF26-93D9-4C85-BCC3-16BB3E277B71}" srcOrd="4" destOrd="0" parTransId="{B44185E1-644D-4045-A6E1-1082EF632ABB}" sibTransId="{A5621CA1-CD66-4537-91DB-CFCDFCB8C659}"/>
    <dgm:cxn modelId="{152CDE25-1D3A-4213-BF52-E8DDC24459CA}" srcId="{5EE4007D-EB01-4A90-B498-B92C5D5F666C}" destId="{2CC911DF-6FB9-4E04-91C1-E686FA8B6FBD}" srcOrd="5" destOrd="0" parTransId="{B427213B-FE3A-418B-86B3-8FC5446CAFA8}" sibTransId="{9B310E02-1557-42C7-B4D9-2F3C38D7A849}"/>
    <dgm:cxn modelId="{C0D0192E-ABE4-415F-BA6F-1C566DCE7973}" srcId="{5EE4007D-EB01-4A90-B498-B92C5D5F666C}" destId="{D6CBC845-B5DB-4B08-9A9A-DB2FF2A070A4}" srcOrd="1" destOrd="0" parTransId="{D2DB65FD-3FFA-47B2-8915-B1534BEF949F}" sibTransId="{3B54E5B8-D0D1-43DE-999A-3994D10B62EB}"/>
    <dgm:cxn modelId="{4858BF5B-5D0C-4B5C-A52E-CACA9091E7CE}" type="presOf" srcId="{5EE4007D-EB01-4A90-B498-B92C5D5F666C}" destId="{60C01CA7-1CEC-4859-862C-360421AE0B8C}" srcOrd="0" destOrd="0" presId="urn:microsoft.com/office/officeart/2018/2/layout/IconVerticalSolidList"/>
    <dgm:cxn modelId="{01D11678-AA87-4CE5-904C-A89B8C486008}" type="presOf" srcId="{6555E8CF-8EF5-43DD-94E1-8E78E62A8C15}" destId="{A64EB02D-F0DE-482B-8469-3C827C59C009}" srcOrd="0" destOrd="0" presId="urn:microsoft.com/office/officeart/2018/2/layout/IconVerticalSolidList"/>
    <dgm:cxn modelId="{B5C7E798-83FE-49C0-A5C4-B1C0486380A3}" type="presOf" srcId="{2CC911DF-6FB9-4E04-91C1-E686FA8B6FBD}" destId="{962278C6-461D-4926-9B1C-88A98FF760BF}" srcOrd="0" destOrd="0" presId="urn:microsoft.com/office/officeart/2018/2/layout/IconVerticalSolidList"/>
    <dgm:cxn modelId="{B65936B2-AE2C-405E-9457-0D90A4CF6B18}" type="presOf" srcId="{8648BF26-93D9-4C85-BCC3-16BB3E277B71}" destId="{D0EC0341-D74E-4EE9-BF22-E320E63C37EF}" srcOrd="0" destOrd="0" presId="urn:microsoft.com/office/officeart/2018/2/layout/IconVerticalSolidList"/>
    <dgm:cxn modelId="{71C397B2-5E48-4168-9AE1-B01FB1E472C8}" srcId="{5EE4007D-EB01-4A90-B498-B92C5D5F666C}" destId="{6555E8CF-8EF5-43DD-94E1-8E78E62A8C15}" srcOrd="3" destOrd="0" parTransId="{0EB295B3-C7C2-4A61-A961-4EB5C1535C18}" sibTransId="{5ADF01EC-B963-4701-9498-856D767AB14B}"/>
    <dgm:cxn modelId="{A5DA63CC-CD48-4C3A-9CAB-8BE15F192278}" srcId="{5EE4007D-EB01-4A90-B498-B92C5D5F666C}" destId="{34AF41D4-C7A5-4B93-B3E1-040D8FB1CC73}" srcOrd="0" destOrd="0" parTransId="{E64A5F50-E2EA-4195-B371-125359F1C9E3}" sibTransId="{A21ACBA7-2EE0-48F7-98EB-31606E4EF506}"/>
    <dgm:cxn modelId="{15443FCE-6004-488A-B2E3-C0A289C65016}" srcId="{5EE4007D-EB01-4A90-B498-B92C5D5F666C}" destId="{A55F2AEF-94A8-4905-B44A-BA6110746CE7}" srcOrd="2" destOrd="0" parTransId="{67F34A33-F35A-414C-91C8-D8335E365E4A}" sibTransId="{F0ADB737-D51E-4F79-87D6-4D01244A2491}"/>
    <dgm:cxn modelId="{87E9E5F0-6BE2-4864-A925-8DF646BE9FB1}" type="presOf" srcId="{D6CBC845-B5DB-4B08-9A9A-DB2FF2A070A4}" destId="{47568DF6-A83E-465D-9B16-6EFB9395239B}" srcOrd="0" destOrd="0" presId="urn:microsoft.com/office/officeart/2018/2/layout/IconVerticalSolidList"/>
    <dgm:cxn modelId="{2C78B301-F40C-4BFB-86FA-FE33B5FB69DC}" type="presParOf" srcId="{60C01CA7-1CEC-4859-862C-360421AE0B8C}" destId="{F870CF52-D05A-47D2-935F-72453BE906F2}" srcOrd="0" destOrd="0" presId="urn:microsoft.com/office/officeart/2018/2/layout/IconVerticalSolidList"/>
    <dgm:cxn modelId="{374A211E-5981-4510-8E02-382555CB4DB6}" type="presParOf" srcId="{F870CF52-D05A-47D2-935F-72453BE906F2}" destId="{D9D1FA83-2C97-4D11-8E20-B0AF5D6F7E14}" srcOrd="0" destOrd="0" presId="urn:microsoft.com/office/officeart/2018/2/layout/IconVerticalSolidList"/>
    <dgm:cxn modelId="{7572A8A7-B258-4055-828E-C71895C9751D}" type="presParOf" srcId="{F870CF52-D05A-47D2-935F-72453BE906F2}" destId="{471C8EED-E255-45FE-A727-EB04CADC2186}" srcOrd="1" destOrd="0" presId="urn:microsoft.com/office/officeart/2018/2/layout/IconVerticalSolidList"/>
    <dgm:cxn modelId="{D9FC9B91-ACA8-43FF-91F1-147AC24F1BEA}" type="presParOf" srcId="{F870CF52-D05A-47D2-935F-72453BE906F2}" destId="{1B89CBF0-DBA7-4725-9F7A-14A82BB8BB06}" srcOrd="2" destOrd="0" presId="urn:microsoft.com/office/officeart/2018/2/layout/IconVerticalSolidList"/>
    <dgm:cxn modelId="{B1478332-501B-4DD3-8987-55F87636AC67}" type="presParOf" srcId="{F870CF52-D05A-47D2-935F-72453BE906F2}" destId="{D9B1553A-0F47-4C53-B0D7-8BEBAF4C333D}" srcOrd="3" destOrd="0" presId="urn:microsoft.com/office/officeart/2018/2/layout/IconVerticalSolidList"/>
    <dgm:cxn modelId="{C257726C-F88D-44E7-AF1B-BB385EE506B7}" type="presParOf" srcId="{60C01CA7-1CEC-4859-862C-360421AE0B8C}" destId="{05514A9B-C834-4B8A-99AA-56160227ABD5}" srcOrd="1" destOrd="0" presId="urn:microsoft.com/office/officeart/2018/2/layout/IconVerticalSolidList"/>
    <dgm:cxn modelId="{548FD75A-0700-4920-BE5B-385FB0CFA001}" type="presParOf" srcId="{60C01CA7-1CEC-4859-862C-360421AE0B8C}" destId="{2DC710ED-4D31-440E-9C2E-3AEA7E0DF3E7}" srcOrd="2" destOrd="0" presId="urn:microsoft.com/office/officeart/2018/2/layout/IconVerticalSolidList"/>
    <dgm:cxn modelId="{EA3DAAE8-5F12-4729-B8F4-114742B3296D}" type="presParOf" srcId="{2DC710ED-4D31-440E-9C2E-3AEA7E0DF3E7}" destId="{393E416A-FFAB-479B-8A76-1024A06A5BE6}" srcOrd="0" destOrd="0" presId="urn:microsoft.com/office/officeart/2018/2/layout/IconVerticalSolidList"/>
    <dgm:cxn modelId="{CFBF6D4B-ACC5-4F8B-878A-F18E970FD11B}" type="presParOf" srcId="{2DC710ED-4D31-440E-9C2E-3AEA7E0DF3E7}" destId="{61B812E7-6458-4CA6-9A39-20EA0FC2CDB9}" srcOrd="1" destOrd="0" presId="urn:microsoft.com/office/officeart/2018/2/layout/IconVerticalSolidList"/>
    <dgm:cxn modelId="{E504558F-36F1-45CA-BD63-ABA920C4D9EB}" type="presParOf" srcId="{2DC710ED-4D31-440E-9C2E-3AEA7E0DF3E7}" destId="{05125614-C11D-4D8D-981A-2366C8F8DC35}" srcOrd="2" destOrd="0" presId="urn:microsoft.com/office/officeart/2018/2/layout/IconVerticalSolidList"/>
    <dgm:cxn modelId="{C20B56B9-9C05-471F-8ACD-A4233278104C}" type="presParOf" srcId="{2DC710ED-4D31-440E-9C2E-3AEA7E0DF3E7}" destId="{47568DF6-A83E-465D-9B16-6EFB9395239B}" srcOrd="3" destOrd="0" presId="urn:microsoft.com/office/officeart/2018/2/layout/IconVerticalSolidList"/>
    <dgm:cxn modelId="{4AA0D608-C4B3-499B-9E71-71E4C9816B17}" type="presParOf" srcId="{60C01CA7-1CEC-4859-862C-360421AE0B8C}" destId="{64B55A5A-C805-461A-B433-F5D88C56AC1B}" srcOrd="3" destOrd="0" presId="urn:microsoft.com/office/officeart/2018/2/layout/IconVerticalSolidList"/>
    <dgm:cxn modelId="{EDA45FEA-92D9-4ED7-8B7C-68ED18C506F5}" type="presParOf" srcId="{60C01CA7-1CEC-4859-862C-360421AE0B8C}" destId="{A0BD76BB-438B-4BF9-9DC2-A075CD505105}" srcOrd="4" destOrd="0" presId="urn:microsoft.com/office/officeart/2018/2/layout/IconVerticalSolidList"/>
    <dgm:cxn modelId="{73B7DD2F-79EF-4B05-A714-FFE18BEFBCBC}" type="presParOf" srcId="{A0BD76BB-438B-4BF9-9DC2-A075CD505105}" destId="{362C9266-7E9A-42E6-926F-9295F5850159}" srcOrd="0" destOrd="0" presId="urn:microsoft.com/office/officeart/2018/2/layout/IconVerticalSolidList"/>
    <dgm:cxn modelId="{75F5FFC4-4AEF-42B2-B019-3F2EA9CAE734}" type="presParOf" srcId="{A0BD76BB-438B-4BF9-9DC2-A075CD505105}" destId="{DA970C96-4AB5-4F30-A80D-BB0C78E3D66D}" srcOrd="1" destOrd="0" presId="urn:microsoft.com/office/officeart/2018/2/layout/IconVerticalSolidList"/>
    <dgm:cxn modelId="{56136B1C-C122-4CFD-B8A1-153313079448}" type="presParOf" srcId="{A0BD76BB-438B-4BF9-9DC2-A075CD505105}" destId="{B857BCCB-1AB5-45ED-A631-B2AAECF27124}" srcOrd="2" destOrd="0" presId="urn:microsoft.com/office/officeart/2018/2/layout/IconVerticalSolidList"/>
    <dgm:cxn modelId="{AFC0B5AA-E728-4467-9C30-2BBC3D54697F}" type="presParOf" srcId="{A0BD76BB-438B-4BF9-9DC2-A075CD505105}" destId="{E4A15B72-98F4-406F-A1A9-B7DCE875E359}" srcOrd="3" destOrd="0" presId="urn:microsoft.com/office/officeart/2018/2/layout/IconVerticalSolidList"/>
    <dgm:cxn modelId="{B8B8305D-E735-400C-9751-8F6607117BBE}" type="presParOf" srcId="{60C01CA7-1CEC-4859-862C-360421AE0B8C}" destId="{58B25C73-3D6B-4F95-A067-C11776E2CFC4}" srcOrd="5" destOrd="0" presId="urn:microsoft.com/office/officeart/2018/2/layout/IconVerticalSolidList"/>
    <dgm:cxn modelId="{E158786D-BE11-4E27-B76A-1493E1067240}" type="presParOf" srcId="{60C01CA7-1CEC-4859-862C-360421AE0B8C}" destId="{A4FF649F-95EE-41AF-9986-1724C7455D11}" srcOrd="6" destOrd="0" presId="urn:microsoft.com/office/officeart/2018/2/layout/IconVerticalSolidList"/>
    <dgm:cxn modelId="{3981164F-B845-456C-81CA-377CC3DE1925}" type="presParOf" srcId="{A4FF649F-95EE-41AF-9986-1724C7455D11}" destId="{8C9A7E04-F42B-477B-A18E-3BF14703B47B}" srcOrd="0" destOrd="0" presId="urn:microsoft.com/office/officeart/2018/2/layout/IconVerticalSolidList"/>
    <dgm:cxn modelId="{42BB514E-A878-4F41-BD97-407DFA1FA4DE}" type="presParOf" srcId="{A4FF649F-95EE-41AF-9986-1724C7455D11}" destId="{E0D811CD-E45A-414D-A58C-5B04F1B023BD}" srcOrd="1" destOrd="0" presId="urn:microsoft.com/office/officeart/2018/2/layout/IconVerticalSolidList"/>
    <dgm:cxn modelId="{A9C11F7C-1339-46DE-8032-58748ED42C23}" type="presParOf" srcId="{A4FF649F-95EE-41AF-9986-1724C7455D11}" destId="{F65461D5-186B-472B-A328-B8CCE9F15E84}" srcOrd="2" destOrd="0" presId="urn:microsoft.com/office/officeart/2018/2/layout/IconVerticalSolidList"/>
    <dgm:cxn modelId="{4E9826CB-4535-4341-A772-6E5C7F200017}" type="presParOf" srcId="{A4FF649F-95EE-41AF-9986-1724C7455D11}" destId="{A64EB02D-F0DE-482B-8469-3C827C59C009}" srcOrd="3" destOrd="0" presId="urn:microsoft.com/office/officeart/2018/2/layout/IconVerticalSolidList"/>
    <dgm:cxn modelId="{7C61C419-6188-4804-BB15-086C0B0CA2BF}" type="presParOf" srcId="{60C01CA7-1CEC-4859-862C-360421AE0B8C}" destId="{ABD91401-5A4C-4946-B6D2-416B29A86151}" srcOrd="7" destOrd="0" presId="urn:microsoft.com/office/officeart/2018/2/layout/IconVerticalSolidList"/>
    <dgm:cxn modelId="{3D9E1341-404E-45DF-ABAE-52FEA09DC80E}" type="presParOf" srcId="{60C01CA7-1CEC-4859-862C-360421AE0B8C}" destId="{ABA432A6-0B69-49B1-9C8B-5D78422E8124}" srcOrd="8" destOrd="0" presId="urn:microsoft.com/office/officeart/2018/2/layout/IconVerticalSolidList"/>
    <dgm:cxn modelId="{82028301-62AD-440E-83FD-33EEA213B604}" type="presParOf" srcId="{ABA432A6-0B69-49B1-9C8B-5D78422E8124}" destId="{74D839DB-DAB3-44DB-8DE2-627A4F984C19}" srcOrd="0" destOrd="0" presId="urn:microsoft.com/office/officeart/2018/2/layout/IconVerticalSolidList"/>
    <dgm:cxn modelId="{FA04BF34-5B96-4E97-A4C9-67372624FEB4}" type="presParOf" srcId="{ABA432A6-0B69-49B1-9C8B-5D78422E8124}" destId="{9F0B92FB-B534-4C0E-A2C5-F952EDB635A4}" srcOrd="1" destOrd="0" presId="urn:microsoft.com/office/officeart/2018/2/layout/IconVerticalSolidList"/>
    <dgm:cxn modelId="{99A30BD6-D98A-4C06-AA0B-344E279B5074}" type="presParOf" srcId="{ABA432A6-0B69-49B1-9C8B-5D78422E8124}" destId="{CF3F878D-CD4C-4A05-A8F5-A49BF06B8C21}" srcOrd="2" destOrd="0" presId="urn:microsoft.com/office/officeart/2018/2/layout/IconVerticalSolidList"/>
    <dgm:cxn modelId="{E7C03F28-CDAB-41CF-8AD1-17EB0FD6CE05}" type="presParOf" srcId="{ABA432A6-0B69-49B1-9C8B-5D78422E8124}" destId="{D0EC0341-D74E-4EE9-BF22-E320E63C37EF}" srcOrd="3" destOrd="0" presId="urn:microsoft.com/office/officeart/2018/2/layout/IconVerticalSolidList"/>
    <dgm:cxn modelId="{935682E2-CF3B-41A8-87AE-B31A9F71AEC0}" type="presParOf" srcId="{60C01CA7-1CEC-4859-862C-360421AE0B8C}" destId="{CD7916DD-9261-4C5F-8535-8A8D7CFDDD10}" srcOrd="9" destOrd="0" presId="urn:microsoft.com/office/officeart/2018/2/layout/IconVerticalSolidList"/>
    <dgm:cxn modelId="{F985CBBA-4531-4CA8-9631-124A59D981C3}" type="presParOf" srcId="{60C01CA7-1CEC-4859-862C-360421AE0B8C}" destId="{6C66C00D-4292-4D4C-AC08-F85639F79C17}" srcOrd="10" destOrd="0" presId="urn:microsoft.com/office/officeart/2018/2/layout/IconVerticalSolidList"/>
    <dgm:cxn modelId="{D5159923-0282-4AC3-8DBB-840BE4E7C548}" type="presParOf" srcId="{6C66C00D-4292-4D4C-AC08-F85639F79C17}" destId="{0103A5CF-417D-4C29-8EE7-607EF98FF3E1}" srcOrd="0" destOrd="0" presId="urn:microsoft.com/office/officeart/2018/2/layout/IconVerticalSolidList"/>
    <dgm:cxn modelId="{6696470E-5B76-40E2-8663-5124FF243AE8}" type="presParOf" srcId="{6C66C00D-4292-4D4C-AC08-F85639F79C17}" destId="{8F872C66-0ACA-4310-9948-4979D35AEF49}" srcOrd="1" destOrd="0" presId="urn:microsoft.com/office/officeart/2018/2/layout/IconVerticalSolidList"/>
    <dgm:cxn modelId="{6C91329B-6013-4974-BB9F-B51BD464C224}" type="presParOf" srcId="{6C66C00D-4292-4D4C-AC08-F85639F79C17}" destId="{5CFB02E9-3105-4525-A167-5AC5351921EA}" srcOrd="2" destOrd="0" presId="urn:microsoft.com/office/officeart/2018/2/layout/IconVerticalSolidList"/>
    <dgm:cxn modelId="{5BDC2EA6-23C9-4D75-B9CA-F49855B2509D}" type="presParOf" srcId="{6C66C00D-4292-4D4C-AC08-F85639F79C17}" destId="{962278C6-461D-4926-9B1C-88A98FF760B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F619A4-B0E1-4E07-8D1B-88EBEA4C367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F99F6ED-A6E2-4A1A-8BD1-6339DBF93B9E}">
      <dgm:prSet/>
      <dgm:spPr/>
      <dgm:t>
        <a:bodyPr/>
        <a:lstStyle/>
        <a:p>
          <a:r>
            <a:rPr lang="en-US" baseline="0"/>
            <a:t>K-Means Clustering Analysis</a:t>
          </a:r>
          <a:endParaRPr lang="en-US"/>
        </a:p>
      </dgm:t>
    </dgm:pt>
    <dgm:pt modelId="{591C17C0-547F-47B6-A8D0-FE088AEFF704}" type="parTrans" cxnId="{CAD770A9-D0BF-451E-9F10-38D055745E85}">
      <dgm:prSet/>
      <dgm:spPr/>
      <dgm:t>
        <a:bodyPr/>
        <a:lstStyle/>
        <a:p>
          <a:endParaRPr lang="en-US"/>
        </a:p>
      </dgm:t>
    </dgm:pt>
    <dgm:pt modelId="{3F866902-A87C-47C3-A7CA-02D177AE3A49}" type="sibTrans" cxnId="{CAD770A9-D0BF-451E-9F10-38D055745E85}">
      <dgm:prSet/>
      <dgm:spPr/>
      <dgm:t>
        <a:bodyPr/>
        <a:lstStyle/>
        <a:p>
          <a:endParaRPr lang="en-US"/>
        </a:p>
      </dgm:t>
    </dgm:pt>
    <dgm:pt modelId="{9D838C81-4359-4C9B-BA09-02CB4FDB9700}">
      <dgm:prSet/>
      <dgm:spPr/>
      <dgm:t>
        <a:bodyPr/>
        <a:lstStyle/>
        <a:p>
          <a:r>
            <a:rPr lang="en-US" baseline="0"/>
            <a:t>Goal: Determine 2-3 key attributes that are impactful to the customer churning from the company. </a:t>
          </a:r>
          <a:endParaRPr lang="en-US"/>
        </a:p>
      </dgm:t>
    </dgm:pt>
    <dgm:pt modelId="{5A1C5B89-E7FF-4601-BC1C-2FECE8A5849D}" type="parTrans" cxnId="{E24198DD-8B15-431D-BD6B-292906F2CBF5}">
      <dgm:prSet/>
      <dgm:spPr/>
      <dgm:t>
        <a:bodyPr/>
        <a:lstStyle/>
        <a:p>
          <a:endParaRPr lang="en-US"/>
        </a:p>
      </dgm:t>
    </dgm:pt>
    <dgm:pt modelId="{25CAD209-429B-47C5-BB03-FED8275579D7}" type="sibTrans" cxnId="{E24198DD-8B15-431D-BD6B-292906F2CBF5}">
      <dgm:prSet/>
      <dgm:spPr/>
      <dgm:t>
        <a:bodyPr/>
        <a:lstStyle/>
        <a:p>
          <a:endParaRPr lang="en-US"/>
        </a:p>
      </dgm:t>
    </dgm:pt>
    <dgm:pt modelId="{6C9553A7-3F07-42BE-8F79-6BDDD9317F4D}">
      <dgm:prSet/>
      <dgm:spPr/>
      <dgm:t>
        <a:bodyPr/>
        <a:lstStyle/>
        <a:p>
          <a:r>
            <a:rPr lang="en-US" baseline="0"/>
            <a:t>Assumption: All variables are continuous numerical in type.</a:t>
          </a:r>
          <a:endParaRPr lang="en-US"/>
        </a:p>
      </dgm:t>
    </dgm:pt>
    <dgm:pt modelId="{5DDD2656-56A6-40DC-935E-88406FE1EE0A}" type="parTrans" cxnId="{377B3B26-9BD2-466F-A03F-59CDA3FEC69C}">
      <dgm:prSet/>
      <dgm:spPr/>
      <dgm:t>
        <a:bodyPr/>
        <a:lstStyle/>
        <a:p>
          <a:endParaRPr lang="en-US"/>
        </a:p>
      </dgm:t>
    </dgm:pt>
    <dgm:pt modelId="{6F448FA8-B1EE-4A5E-82B5-00A6762BCF31}" type="sibTrans" cxnId="{377B3B26-9BD2-466F-A03F-59CDA3FEC69C}">
      <dgm:prSet/>
      <dgm:spPr/>
      <dgm:t>
        <a:bodyPr/>
        <a:lstStyle/>
        <a:p>
          <a:endParaRPr lang="en-US"/>
        </a:p>
      </dgm:t>
    </dgm:pt>
    <dgm:pt modelId="{64659CEA-205F-493B-A031-73C4B4620885}" type="pres">
      <dgm:prSet presAssocID="{C1F619A4-B0E1-4E07-8D1B-88EBEA4C3675}" presName="root" presStyleCnt="0">
        <dgm:presLayoutVars>
          <dgm:dir/>
          <dgm:resizeHandles val="exact"/>
        </dgm:presLayoutVars>
      </dgm:prSet>
      <dgm:spPr/>
    </dgm:pt>
    <dgm:pt modelId="{F6B3938A-FF71-49E7-9C46-C659A7ED442C}" type="pres">
      <dgm:prSet presAssocID="{4F99F6ED-A6E2-4A1A-8BD1-6339DBF93B9E}" presName="compNode" presStyleCnt="0"/>
      <dgm:spPr/>
    </dgm:pt>
    <dgm:pt modelId="{C7B3EEC5-66D2-4EC3-AB5D-DB4A55F51464}" type="pres">
      <dgm:prSet presAssocID="{4F99F6ED-A6E2-4A1A-8BD1-6339DBF93B9E}" presName="bgRect" presStyleLbl="bgShp" presStyleIdx="0" presStyleCnt="3"/>
      <dgm:spPr/>
    </dgm:pt>
    <dgm:pt modelId="{BC65D857-91CE-4A18-837F-EE79BCC25638}" type="pres">
      <dgm:prSet presAssocID="{4F99F6ED-A6E2-4A1A-8BD1-6339DBF93B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B2803E88-2E03-4813-86F0-8603ED377F4F}" type="pres">
      <dgm:prSet presAssocID="{4F99F6ED-A6E2-4A1A-8BD1-6339DBF93B9E}" presName="spaceRect" presStyleCnt="0"/>
      <dgm:spPr/>
    </dgm:pt>
    <dgm:pt modelId="{67802151-A99C-4943-ACFB-07E8703BC3F6}" type="pres">
      <dgm:prSet presAssocID="{4F99F6ED-A6E2-4A1A-8BD1-6339DBF93B9E}" presName="parTx" presStyleLbl="revTx" presStyleIdx="0" presStyleCnt="3">
        <dgm:presLayoutVars>
          <dgm:chMax val="0"/>
          <dgm:chPref val="0"/>
        </dgm:presLayoutVars>
      </dgm:prSet>
      <dgm:spPr/>
    </dgm:pt>
    <dgm:pt modelId="{468600A5-9422-419E-B5BB-67A743903C12}" type="pres">
      <dgm:prSet presAssocID="{3F866902-A87C-47C3-A7CA-02D177AE3A49}" presName="sibTrans" presStyleCnt="0"/>
      <dgm:spPr/>
    </dgm:pt>
    <dgm:pt modelId="{E85CE1D0-ACF8-4460-B146-7ADC6CDF9A5D}" type="pres">
      <dgm:prSet presAssocID="{9D838C81-4359-4C9B-BA09-02CB4FDB9700}" presName="compNode" presStyleCnt="0"/>
      <dgm:spPr/>
    </dgm:pt>
    <dgm:pt modelId="{8FDF8A7E-82DA-4FB5-A8B2-29432935341D}" type="pres">
      <dgm:prSet presAssocID="{9D838C81-4359-4C9B-BA09-02CB4FDB9700}" presName="bgRect" presStyleLbl="bgShp" presStyleIdx="1" presStyleCnt="3"/>
      <dgm:spPr/>
    </dgm:pt>
    <dgm:pt modelId="{F4C7287B-7E08-4BA5-83D5-19ABD0EBCB49}" type="pres">
      <dgm:prSet presAssocID="{9D838C81-4359-4C9B-BA09-02CB4FDB97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1F848CA1-3D5D-4BF6-A010-B1CCFE9B22B9}" type="pres">
      <dgm:prSet presAssocID="{9D838C81-4359-4C9B-BA09-02CB4FDB9700}" presName="spaceRect" presStyleCnt="0"/>
      <dgm:spPr/>
    </dgm:pt>
    <dgm:pt modelId="{B4E33192-20BD-454E-B23C-5020E34AAB3F}" type="pres">
      <dgm:prSet presAssocID="{9D838C81-4359-4C9B-BA09-02CB4FDB9700}" presName="parTx" presStyleLbl="revTx" presStyleIdx="1" presStyleCnt="3">
        <dgm:presLayoutVars>
          <dgm:chMax val="0"/>
          <dgm:chPref val="0"/>
        </dgm:presLayoutVars>
      </dgm:prSet>
      <dgm:spPr/>
    </dgm:pt>
    <dgm:pt modelId="{DB13D50A-1520-4FA8-A86B-051605CF5DF3}" type="pres">
      <dgm:prSet presAssocID="{25CAD209-429B-47C5-BB03-FED8275579D7}" presName="sibTrans" presStyleCnt="0"/>
      <dgm:spPr/>
    </dgm:pt>
    <dgm:pt modelId="{3F45E273-B97A-433F-AB72-64E9DB9DD374}" type="pres">
      <dgm:prSet presAssocID="{6C9553A7-3F07-42BE-8F79-6BDDD9317F4D}" presName="compNode" presStyleCnt="0"/>
      <dgm:spPr/>
    </dgm:pt>
    <dgm:pt modelId="{9B7DBE42-C1EB-47A3-B8F3-7F9EAE94269B}" type="pres">
      <dgm:prSet presAssocID="{6C9553A7-3F07-42BE-8F79-6BDDD9317F4D}" presName="bgRect" presStyleLbl="bgShp" presStyleIdx="2" presStyleCnt="3"/>
      <dgm:spPr/>
    </dgm:pt>
    <dgm:pt modelId="{D2771212-7FAF-4AA8-BE3F-6B8E8912A60C}" type="pres">
      <dgm:prSet presAssocID="{6C9553A7-3F07-42BE-8F79-6BDDD9317F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0483FE5F-58F5-49EA-83E8-92614B6509F6}" type="pres">
      <dgm:prSet presAssocID="{6C9553A7-3F07-42BE-8F79-6BDDD9317F4D}" presName="spaceRect" presStyleCnt="0"/>
      <dgm:spPr/>
    </dgm:pt>
    <dgm:pt modelId="{12F8D60B-9338-4D45-821C-4B9A8064206D}" type="pres">
      <dgm:prSet presAssocID="{6C9553A7-3F07-42BE-8F79-6BDDD9317F4D}" presName="parTx" presStyleLbl="revTx" presStyleIdx="2" presStyleCnt="3">
        <dgm:presLayoutVars>
          <dgm:chMax val="0"/>
          <dgm:chPref val="0"/>
        </dgm:presLayoutVars>
      </dgm:prSet>
      <dgm:spPr/>
    </dgm:pt>
  </dgm:ptLst>
  <dgm:cxnLst>
    <dgm:cxn modelId="{377B3B26-9BD2-466F-A03F-59CDA3FEC69C}" srcId="{C1F619A4-B0E1-4E07-8D1B-88EBEA4C3675}" destId="{6C9553A7-3F07-42BE-8F79-6BDDD9317F4D}" srcOrd="2" destOrd="0" parTransId="{5DDD2656-56A6-40DC-935E-88406FE1EE0A}" sibTransId="{6F448FA8-B1EE-4A5E-82B5-00A6762BCF31}"/>
    <dgm:cxn modelId="{3CB56B73-B4A0-49C8-AC14-CB785C7E068C}" type="presOf" srcId="{9D838C81-4359-4C9B-BA09-02CB4FDB9700}" destId="{B4E33192-20BD-454E-B23C-5020E34AAB3F}" srcOrd="0" destOrd="0" presId="urn:microsoft.com/office/officeart/2018/2/layout/IconVerticalSolidList"/>
    <dgm:cxn modelId="{CAD770A9-D0BF-451E-9F10-38D055745E85}" srcId="{C1F619A4-B0E1-4E07-8D1B-88EBEA4C3675}" destId="{4F99F6ED-A6E2-4A1A-8BD1-6339DBF93B9E}" srcOrd="0" destOrd="0" parTransId="{591C17C0-547F-47B6-A8D0-FE088AEFF704}" sibTransId="{3F866902-A87C-47C3-A7CA-02D177AE3A49}"/>
    <dgm:cxn modelId="{368C46BB-2397-4169-99C8-A40720674E53}" type="presOf" srcId="{6C9553A7-3F07-42BE-8F79-6BDDD9317F4D}" destId="{12F8D60B-9338-4D45-821C-4B9A8064206D}" srcOrd="0" destOrd="0" presId="urn:microsoft.com/office/officeart/2018/2/layout/IconVerticalSolidList"/>
    <dgm:cxn modelId="{B273B1D5-A666-4FFA-8673-DBB07F58C8FF}" type="presOf" srcId="{4F99F6ED-A6E2-4A1A-8BD1-6339DBF93B9E}" destId="{67802151-A99C-4943-ACFB-07E8703BC3F6}" srcOrd="0" destOrd="0" presId="urn:microsoft.com/office/officeart/2018/2/layout/IconVerticalSolidList"/>
    <dgm:cxn modelId="{4457F5DB-AB6A-4A63-B091-1BA3D5F7D518}" type="presOf" srcId="{C1F619A4-B0E1-4E07-8D1B-88EBEA4C3675}" destId="{64659CEA-205F-493B-A031-73C4B4620885}" srcOrd="0" destOrd="0" presId="urn:microsoft.com/office/officeart/2018/2/layout/IconVerticalSolidList"/>
    <dgm:cxn modelId="{E24198DD-8B15-431D-BD6B-292906F2CBF5}" srcId="{C1F619A4-B0E1-4E07-8D1B-88EBEA4C3675}" destId="{9D838C81-4359-4C9B-BA09-02CB4FDB9700}" srcOrd="1" destOrd="0" parTransId="{5A1C5B89-E7FF-4601-BC1C-2FECE8A5849D}" sibTransId="{25CAD209-429B-47C5-BB03-FED8275579D7}"/>
    <dgm:cxn modelId="{9347D60F-CF03-4CEF-80F1-5A5F6F609B18}" type="presParOf" srcId="{64659CEA-205F-493B-A031-73C4B4620885}" destId="{F6B3938A-FF71-49E7-9C46-C659A7ED442C}" srcOrd="0" destOrd="0" presId="urn:microsoft.com/office/officeart/2018/2/layout/IconVerticalSolidList"/>
    <dgm:cxn modelId="{CBE88DB5-FA8D-454C-8B85-CD88896D285C}" type="presParOf" srcId="{F6B3938A-FF71-49E7-9C46-C659A7ED442C}" destId="{C7B3EEC5-66D2-4EC3-AB5D-DB4A55F51464}" srcOrd="0" destOrd="0" presId="urn:microsoft.com/office/officeart/2018/2/layout/IconVerticalSolidList"/>
    <dgm:cxn modelId="{4026C189-B183-43F1-B653-129A2091D65F}" type="presParOf" srcId="{F6B3938A-FF71-49E7-9C46-C659A7ED442C}" destId="{BC65D857-91CE-4A18-837F-EE79BCC25638}" srcOrd="1" destOrd="0" presId="urn:microsoft.com/office/officeart/2018/2/layout/IconVerticalSolidList"/>
    <dgm:cxn modelId="{03AE9CF7-51EE-4831-AF7C-E90D4DECE70B}" type="presParOf" srcId="{F6B3938A-FF71-49E7-9C46-C659A7ED442C}" destId="{B2803E88-2E03-4813-86F0-8603ED377F4F}" srcOrd="2" destOrd="0" presId="urn:microsoft.com/office/officeart/2018/2/layout/IconVerticalSolidList"/>
    <dgm:cxn modelId="{6DC78E0F-C373-4131-A0EE-445210C475C1}" type="presParOf" srcId="{F6B3938A-FF71-49E7-9C46-C659A7ED442C}" destId="{67802151-A99C-4943-ACFB-07E8703BC3F6}" srcOrd="3" destOrd="0" presId="urn:microsoft.com/office/officeart/2018/2/layout/IconVerticalSolidList"/>
    <dgm:cxn modelId="{57A6CC82-B2F2-4539-8B89-0F25F73B4186}" type="presParOf" srcId="{64659CEA-205F-493B-A031-73C4B4620885}" destId="{468600A5-9422-419E-B5BB-67A743903C12}" srcOrd="1" destOrd="0" presId="urn:microsoft.com/office/officeart/2018/2/layout/IconVerticalSolidList"/>
    <dgm:cxn modelId="{99277F1D-9A2E-420A-94A3-FDAD6F721206}" type="presParOf" srcId="{64659CEA-205F-493B-A031-73C4B4620885}" destId="{E85CE1D0-ACF8-4460-B146-7ADC6CDF9A5D}" srcOrd="2" destOrd="0" presId="urn:microsoft.com/office/officeart/2018/2/layout/IconVerticalSolidList"/>
    <dgm:cxn modelId="{321475D8-2188-4908-8BA9-70192B94BCA1}" type="presParOf" srcId="{E85CE1D0-ACF8-4460-B146-7ADC6CDF9A5D}" destId="{8FDF8A7E-82DA-4FB5-A8B2-29432935341D}" srcOrd="0" destOrd="0" presId="urn:microsoft.com/office/officeart/2018/2/layout/IconVerticalSolidList"/>
    <dgm:cxn modelId="{A810DE9B-B378-4E7A-8004-3F60337C590C}" type="presParOf" srcId="{E85CE1D0-ACF8-4460-B146-7ADC6CDF9A5D}" destId="{F4C7287B-7E08-4BA5-83D5-19ABD0EBCB49}" srcOrd="1" destOrd="0" presId="urn:microsoft.com/office/officeart/2018/2/layout/IconVerticalSolidList"/>
    <dgm:cxn modelId="{36FBC1AA-8B01-4506-BBF6-626B8FC8332F}" type="presParOf" srcId="{E85CE1D0-ACF8-4460-B146-7ADC6CDF9A5D}" destId="{1F848CA1-3D5D-4BF6-A010-B1CCFE9B22B9}" srcOrd="2" destOrd="0" presId="urn:microsoft.com/office/officeart/2018/2/layout/IconVerticalSolidList"/>
    <dgm:cxn modelId="{984BE48C-27D2-4919-8BB5-C149631CFC3F}" type="presParOf" srcId="{E85CE1D0-ACF8-4460-B146-7ADC6CDF9A5D}" destId="{B4E33192-20BD-454E-B23C-5020E34AAB3F}" srcOrd="3" destOrd="0" presId="urn:microsoft.com/office/officeart/2018/2/layout/IconVerticalSolidList"/>
    <dgm:cxn modelId="{8FDC8B47-F767-4B19-8C92-A2E32320D658}" type="presParOf" srcId="{64659CEA-205F-493B-A031-73C4B4620885}" destId="{DB13D50A-1520-4FA8-A86B-051605CF5DF3}" srcOrd="3" destOrd="0" presId="urn:microsoft.com/office/officeart/2018/2/layout/IconVerticalSolidList"/>
    <dgm:cxn modelId="{A685048A-38E2-4C53-9741-E3C1BD42EB3A}" type="presParOf" srcId="{64659CEA-205F-493B-A031-73C4B4620885}" destId="{3F45E273-B97A-433F-AB72-64E9DB9DD374}" srcOrd="4" destOrd="0" presId="urn:microsoft.com/office/officeart/2018/2/layout/IconVerticalSolidList"/>
    <dgm:cxn modelId="{EBCF3FB1-5B62-4695-A3B3-84BCA9882BEF}" type="presParOf" srcId="{3F45E273-B97A-433F-AB72-64E9DB9DD374}" destId="{9B7DBE42-C1EB-47A3-B8F3-7F9EAE94269B}" srcOrd="0" destOrd="0" presId="urn:microsoft.com/office/officeart/2018/2/layout/IconVerticalSolidList"/>
    <dgm:cxn modelId="{A3BC797F-42B0-414F-8947-CC83ABD7B145}" type="presParOf" srcId="{3F45E273-B97A-433F-AB72-64E9DB9DD374}" destId="{D2771212-7FAF-4AA8-BE3F-6B8E8912A60C}" srcOrd="1" destOrd="0" presId="urn:microsoft.com/office/officeart/2018/2/layout/IconVerticalSolidList"/>
    <dgm:cxn modelId="{F9A42489-1D45-4C50-9830-7B654EB7B873}" type="presParOf" srcId="{3F45E273-B97A-433F-AB72-64E9DB9DD374}" destId="{0483FE5F-58F5-49EA-83E8-92614B6509F6}" srcOrd="2" destOrd="0" presId="urn:microsoft.com/office/officeart/2018/2/layout/IconVerticalSolidList"/>
    <dgm:cxn modelId="{48FF4D38-F6A0-4B92-A8EC-764E6B92E7ED}" type="presParOf" srcId="{3F45E273-B97A-433F-AB72-64E9DB9DD374}" destId="{12F8D60B-9338-4D45-821C-4B9A8064206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60A716-F66B-4015-99C6-30972F5B111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0C63D339-70A7-4487-8BC8-3B935EBE5733}">
      <dgm:prSet/>
      <dgm:spPr/>
      <dgm:t>
        <a:bodyPr/>
        <a:lstStyle/>
        <a:p>
          <a:r>
            <a:rPr lang="en-US" baseline="0"/>
            <a:t>Jupyter Notebook</a:t>
          </a:r>
          <a:endParaRPr lang="en-US"/>
        </a:p>
      </dgm:t>
    </dgm:pt>
    <dgm:pt modelId="{71906814-9416-46E3-B557-07B801C67E96}" type="parTrans" cxnId="{2B48FB9E-CD78-467A-A32D-8DEDF93EA28C}">
      <dgm:prSet/>
      <dgm:spPr/>
      <dgm:t>
        <a:bodyPr/>
        <a:lstStyle/>
        <a:p>
          <a:endParaRPr lang="en-US"/>
        </a:p>
      </dgm:t>
    </dgm:pt>
    <dgm:pt modelId="{5B79A595-C9E6-4497-B432-BED5692DD1D4}" type="sibTrans" cxnId="{2B48FB9E-CD78-467A-A32D-8DEDF93EA28C}">
      <dgm:prSet/>
      <dgm:spPr/>
      <dgm:t>
        <a:bodyPr/>
        <a:lstStyle/>
        <a:p>
          <a:endParaRPr lang="en-US"/>
        </a:p>
      </dgm:t>
    </dgm:pt>
    <dgm:pt modelId="{F767068D-6C72-453F-95F1-99CA36F2C5EC}">
      <dgm:prSet/>
      <dgm:spPr/>
      <dgm:t>
        <a:bodyPr/>
        <a:lstStyle/>
        <a:p>
          <a:r>
            <a:rPr lang="en-US" baseline="0"/>
            <a:t>Python</a:t>
          </a:r>
          <a:endParaRPr lang="en-US"/>
        </a:p>
      </dgm:t>
    </dgm:pt>
    <dgm:pt modelId="{E19DB66C-D537-4D42-AB1A-C6ED4DA38329}" type="parTrans" cxnId="{76BAA5DF-D743-4C85-B75E-F9004F70EBD7}">
      <dgm:prSet/>
      <dgm:spPr/>
      <dgm:t>
        <a:bodyPr/>
        <a:lstStyle/>
        <a:p>
          <a:endParaRPr lang="en-US"/>
        </a:p>
      </dgm:t>
    </dgm:pt>
    <dgm:pt modelId="{2D219610-B132-4209-8985-2EE2F3FE0097}" type="sibTrans" cxnId="{76BAA5DF-D743-4C85-B75E-F9004F70EBD7}">
      <dgm:prSet/>
      <dgm:spPr/>
      <dgm:t>
        <a:bodyPr/>
        <a:lstStyle/>
        <a:p>
          <a:endParaRPr lang="en-US"/>
        </a:p>
      </dgm:t>
    </dgm:pt>
    <dgm:pt modelId="{4C66B9A1-8A5E-43C3-A151-356DE3F2D692}">
      <dgm:prSet/>
      <dgm:spPr/>
      <dgm:t>
        <a:bodyPr/>
        <a:lstStyle/>
        <a:p>
          <a:r>
            <a:rPr lang="en-US" baseline="0"/>
            <a:t>Pandas</a:t>
          </a:r>
          <a:endParaRPr lang="en-US"/>
        </a:p>
      </dgm:t>
    </dgm:pt>
    <dgm:pt modelId="{F72E8834-331D-4528-A1A8-353F9B9C631D}" type="parTrans" cxnId="{9B7714DF-0C81-485A-8B45-3B9CE1CCC174}">
      <dgm:prSet/>
      <dgm:spPr/>
      <dgm:t>
        <a:bodyPr/>
        <a:lstStyle/>
        <a:p>
          <a:endParaRPr lang="en-US"/>
        </a:p>
      </dgm:t>
    </dgm:pt>
    <dgm:pt modelId="{AA6A8AB0-A166-4BD2-9535-ACCFE60198EB}" type="sibTrans" cxnId="{9B7714DF-0C81-485A-8B45-3B9CE1CCC174}">
      <dgm:prSet/>
      <dgm:spPr/>
      <dgm:t>
        <a:bodyPr/>
        <a:lstStyle/>
        <a:p>
          <a:endParaRPr lang="en-US"/>
        </a:p>
      </dgm:t>
    </dgm:pt>
    <dgm:pt modelId="{C4766C81-FF4E-4730-ADF3-27F6FD4E13D2}">
      <dgm:prSet/>
      <dgm:spPr/>
      <dgm:t>
        <a:bodyPr/>
        <a:lstStyle/>
        <a:p>
          <a:r>
            <a:rPr lang="en-US" baseline="0"/>
            <a:t>Numpy</a:t>
          </a:r>
          <a:endParaRPr lang="en-US"/>
        </a:p>
      </dgm:t>
    </dgm:pt>
    <dgm:pt modelId="{A8B67495-5199-4385-B19C-4DD6464F5474}" type="parTrans" cxnId="{10F27336-1993-4B4A-9F52-781E629ECC49}">
      <dgm:prSet/>
      <dgm:spPr/>
      <dgm:t>
        <a:bodyPr/>
        <a:lstStyle/>
        <a:p>
          <a:endParaRPr lang="en-US"/>
        </a:p>
      </dgm:t>
    </dgm:pt>
    <dgm:pt modelId="{58E5ECE6-33B4-424D-83C5-F02F64613D7F}" type="sibTrans" cxnId="{10F27336-1993-4B4A-9F52-781E629ECC49}">
      <dgm:prSet/>
      <dgm:spPr/>
      <dgm:t>
        <a:bodyPr/>
        <a:lstStyle/>
        <a:p>
          <a:endParaRPr lang="en-US"/>
        </a:p>
      </dgm:t>
    </dgm:pt>
    <dgm:pt modelId="{1ACD3C20-1B3F-47D2-92D2-0D4BFC8D34C2}">
      <dgm:prSet/>
      <dgm:spPr/>
      <dgm:t>
        <a:bodyPr/>
        <a:lstStyle/>
        <a:p>
          <a:r>
            <a:rPr lang="en-US" baseline="0"/>
            <a:t>Matplotlib</a:t>
          </a:r>
          <a:endParaRPr lang="en-US"/>
        </a:p>
      </dgm:t>
    </dgm:pt>
    <dgm:pt modelId="{FE5CF4E0-0618-41C6-97E0-DC73A8FDB298}" type="parTrans" cxnId="{AFD044D5-1A0E-493B-9470-DAE70D4E97C0}">
      <dgm:prSet/>
      <dgm:spPr/>
      <dgm:t>
        <a:bodyPr/>
        <a:lstStyle/>
        <a:p>
          <a:endParaRPr lang="en-US"/>
        </a:p>
      </dgm:t>
    </dgm:pt>
    <dgm:pt modelId="{651F3655-EF30-4C1F-8C0A-5AE72E0F1B9E}" type="sibTrans" cxnId="{AFD044D5-1A0E-493B-9470-DAE70D4E97C0}">
      <dgm:prSet/>
      <dgm:spPr/>
      <dgm:t>
        <a:bodyPr/>
        <a:lstStyle/>
        <a:p>
          <a:endParaRPr lang="en-US"/>
        </a:p>
      </dgm:t>
    </dgm:pt>
    <dgm:pt modelId="{825D4163-61F7-45F3-9DF1-9ECE7EC210A0}">
      <dgm:prSet/>
      <dgm:spPr/>
      <dgm:t>
        <a:bodyPr/>
        <a:lstStyle/>
        <a:p>
          <a:r>
            <a:rPr lang="en-US" baseline="0"/>
            <a:t>Kmeans</a:t>
          </a:r>
          <a:endParaRPr lang="en-US"/>
        </a:p>
      </dgm:t>
    </dgm:pt>
    <dgm:pt modelId="{EFF15863-4B91-4C6A-9DDC-7DF0BB59D5D4}" type="parTrans" cxnId="{1D13C5EA-5210-40C8-BE73-A0B32AD8B6FF}">
      <dgm:prSet/>
      <dgm:spPr/>
      <dgm:t>
        <a:bodyPr/>
        <a:lstStyle/>
        <a:p>
          <a:endParaRPr lang="en-US"/>
        </a:p>
      </dgm:t>
    </dgm:pt>
    <dgm:pt modelId="{C47DB048-C775-4DAD-9F3F-778B36F0971C}" type="sibTrans" cxnId="{1D13C5EA-5210-40C8-BE73-A0B32AD8B6FF}">
      <dgm:prSet/>
      <dgm:spPr/>
      <dgm:t>
        <a:bodyPr/>
        <a:lstStyle/>
        <a:p>
          <a:endParaRPr lang="en-US"/>
        </a:p>
      </dgm:t>
    </dgm:pt>
    <dgm:pt modelId="{2A9C37AF-9707-493D-8D26-B6FD862B6B4E}">
      <dgm:prSet/>
      <dgm:spPr/>
      <dgm:t>
        <a:bodyPr/>
        <a:lstStyle/>
        <a:p>
          <a:r>
            <a:rPr lang="en-US" baseline="0"/>
            <a:t>StandardScaler</a:t>
          </a:r>
          <a:endParaRPr lang="en-US"/>
        </a:p>
      </dgm:t>
    </dgm:pt>
    <dgm:pt modelId="{BB881FAC-F3DE-49DB-BB9B-F8B961D81A9B}" type="parTrans" cxnId="{7984C3AF-BE82-4C8B-9813-038FAE78B698}">
      <dgm:prSet/>
      <dgm:spPr/>
      <dgm:t>
        <a:bodyPr/>
        <a:lstStyle/>
        <a:p>
          <a:endParaRPr lang="en-US"/>
        </a:p>
      </dgm:t>
    </dgm:pt>
    <dgm:pt modelId="{BEB95744-2610-48DC-BC98-F7D5D8D09043}" type="sibTrans" cxnId="{7984C3AF-BE82-4C8B-9813-038FAE78B698}">
      <dgm:prSet/>
      <dgm:spPr/>
      <dgm:t>
        <a:bodyPr/>
        <a:lstStyle/>
        <a:p>
          <a:endParaRPr lang="en-US"/>
        </a:p>
      </dgm:t>
    </dgm:pt>
    <dgm:pt modelId="{4D2522F2-560D-4CB7-998D-EA2EE5412928}">
      <dgm:prSet/>
      <dgm:spPr/>
      <dgm:t>
        <a:bodyPr/>
        <a:lstStyle/>
        <a:p>
          <a:r>
            <a:rPr lang="en-US" baseline="0"/>
            <a:t>KneeLocator</a:t>
          </a:r>
          <a:endParaRPr lang="en-US"/>
        </a:p>
      </dgm:t>
    </dgm:pt>
    <dgm:pt modelId="{10DAA595-09F8-47C2-8D74-25EFF6A26350}" type="parTrans" cxnId="{6A4BE099-F35B-4311-995B-BDC24983FCDE}">
      <dgm:prSet/>
      <dgm:spPr/>
      <dgm:t>
        <a:bodyPr/>
        <a:lstStyle/>
        <a:p>
          <a:endParaRPr lang="en-US"/>
        </a:p>
      </dgm:t>
    </dgm:pt>
    <dgm:pt modelId="{35B6846F-077C-4C04-9190-EB47E24F44F6}" type="sibTrans" cxnId="{6A4BE099-F35B-4311-995B-BDC24983FCDE}">
      <dgm:prSet/>
      <dgm:spPr/>
      <dgm:t>
        <a:bodyPr/>
        <a:lstStyle/>
        <a:p>
          <a:endParaRPr lang="en-US"/>
        </a:p>
      </dgm:t>
    </dgm:pt>
    <dgm:pt modelId="{04F7CA84-0B09-B646-82EA-AE0F739E582E}" type="pres">
      <dgm:prSet presAssocID="{7560A716-F66B-4015-99C6-30972F5B1111}" presName="vert0" presStyleCnt="0">
        <dgm:presLayoutVars>
          <dgm:dir/>
          <dgm:animOne val="branch"/>
          <dgm:animLvl val="lvl"/>
        </dgm:presLayoutVars>
      </dgm:prSet>
      <dgm:spPr/>
    </dgm:pt>
    <dgm:pt modelId="{E27EEBDF-181F-6047-9A58-77979B722E26}" type="pres">
      <dgm:prSet presAssocID="{0C63D339-70A7-4487-8BC8-3B935EBE5733}" presName="thickLine" presStyleLbl="alignNode1" presStyleIdx="0" presStyleCnt="8"/>
      <dgm:spPr/>
    </dgm:pt>
    <dgm:pt modelId="{16D638FA-ED0D-6946-9FC6-26760DBD1E5C}" type="pres">
      <dgm:prSet presAssocID="{0C63D339-70A7-4487-8BC8-3B935EBE5733}" presName="horz1" presStyleCnt="0"/>
      <dgm:spPr/>
    </dgm:pt>
    <dgm:pt modelId="{9ACED814-8585-BA4A-9748-D70EF255FD6F}" type="pres">
      <dgm:prSet presAssocID="{0C63D339-70A7-4487-8BC8-3B935EBE5733}" presName="tx1" presStyleLbl="revTx" presStyleIdx="0" presStyleCnt="8"/>
      <dgm:spPr/>
    </dgm:pt>
    <dgm:pt modelId="{B49FC243-B762-5E4A-8965-C8F9429295FA}" type="pres">
      <dgm:prSet presAssocID="{0C63D339-70A7-4487-8BC8-3B935EBE5733}" presName="vert1" presStyleCnt="0"/>
      <dgm:spPr/>
    </dgm:pt>
    <dgm:pt modelId="{5778340A-6F65-7648-B5D6-8A89BFDE60E2}" type="pres">
      <dgm:prSet presAssocID="{F767068D-6C72-453F-95F1-99CA36F2C5EC}" presName="thickLine" presStyleLbl="alignNode1" presStyleIdx="1" presStyleCnt="8"/>
      <dgm:spPr/>
    </dgm:pt>
    <dgm:pt modelId="{E8B59323-11C8-424C-ADC7-413AC93CDABC}" type="pres">
      <dgm:prSet presAssocID="{F767068D-6C72-453F-95F1-99CA36F2C5EC}" presName="horz1" presStyleCnt="0"/>
      <dgm:spPr/>
    </dgm:pt>
    <dgm:pt modelId="{D524C2A7-B103-994D-8ADB-FA5D20F34FD4}" type="pres">
      <dgm:prSet presAssocID="{F767068D-6C72-453F-95F1-99CA36F2C5EC}" presName="tx1" presStyleLbl="revTx" presStyleIdx="1" presStyleCnt="8"/>
      <dgm:spPr/>
    </dgm:pt>
    <dgm:pt modelId="{2DD4FFBB-B674-D34C-8AA5-EE7315AB6B1B}" type="pres">
      <dgm:prSet presAssocID="{F767068D-6C72-453F-95F1-99CA36F2C5EC}" presName="vert1" presStyleCnt="0"/>
      <dgm:spPr/>
    </dgm:pt>
    <dgm:pt modelId="{8DC39087-0B04-7D49-9929-7BC85BFC44F5}" type="pres">
      <dgm:prSet presAssocID="{4C66B9A1-8A5E-43C3-A151-356DE3F2D692}" presName="thickLine" presStyleLbl="alignNode1" presStyleIdx="2" presStyleCnt="8"/>
      <dgm:spPr/>
    </dgm:pt>
    <dgm:pt modelId="{5B01AC2D-B5DE-2542-A76C-4D1129B1D545}" type="pres">
      <dgm:prSet presAssocID="{4C66B9A1-8A5E-43C3-A151-356DE3F2D692}" presName="horz1" presStyleCnt="0"/>
      <dgm:spPr/>
    </dgm:pt>
    <dgm:pt modelId="{FE59BCE4-B3D5-374C-86C1-C45C4A4ACF1C}" type="pres">
      <dgm:prSet presAssocID="{4C66B9A1-8A5E-43C3-A151-356DE3F2D692}" presName="tx1" presStyleLbl="revTx" presStyleIdx="2" presStyleCnt="8"/>
      <dgm:spPr/>
    </dgm:pt>
    <dgm:pt modelId="{C9F9F4C6-ABB5-9C48-B185-7E389694F3AF}" type="pres">
      <dgm:prSet presAssocID="{4C66B9A1-8A5E-43C3-A151-356DE3F2D692}" presName="vert1" presStyleCnt="0"/>
      <dgm:spPr/>
    </dgm:pt>
    <dgm:pt modelId="{EA698A5F-4405-784F-A250-B6210DC72C77}" type="pres">
      <dgm:prSet presAssocID="{C4766C81-FF4E-4730-ADF3-27F6FD4E13D2}" presName="thickLine" presStyleLbl="alignNode1" presStyleIdx="3" presStyleCnt="8"/>
      <dgm:spPr/>
    </dgm:pt>
    <dgm:pt modelId="{055428B8-FC09-AE4E-8495-0AC2248C8FD1}" type="pres">
      <dgm:prSet presAssocID="{C4766C81-FF4E-4730-ADF3-27F6FD4E13D2}" presName="horz1" presStyleCnt="0"/>
      <dgm:spPr/>
    </dgm:pt>
    <dgm:pt modelId="{204BEC0F-1CD1-184D-AE12-9DC1FA6F0F00}" type="pres">
      <dgm:prSet presAssocID="{C4766C81-FF4E-4730-ADF3-27F6FD4E13D2}" presName="tx1" presStyleLbl="revTx" presStyleIdx="3" presStyleCnt="8"/>
      <dgm:spPr/>
    </dgm:pt>
    <dgm:pt modelId="{07C8003F-BF9E-3940-A024-C46BDB0DA2BF}" type="pres">
      <dgm:prSet presAssocID="{C4766C81-FF4E-4730-ADF3-27F6FD4E13D2}" presName="vert1" presStyleCnt="0"/>
      <dgm:spPr/>
    </dgm:pt>
    <dgm:pt modelId="{E6CA3DD0-B9BA-5447-93DD-6FE81166344B}" type="pres">
      <dgm:prSet presAssocID="{1ACD3C20-1B3F-47D2-92D2-0D4BFC8D34C2}" presName="thickLine" presStyleLbl="alignNode1" presStyleIdx="4" presStyleCnt="8"/>
      <dgm:spPr/>
    </dgm:pt>
    <dgm:pt modelId="{E2300C7D-57E4-3046-9CF3-BBFDBF873488}" type="pres">
      <dgm:prSet presAssocID="{1ACD3C20-1B3F-47D2-92D2-0D4BFC8D34C2}" presName="horz1" presStyleCnt="0"/>
      <dgm:spPr/>
    </dgm:pt>
    <dgm:pt modelId="{11EEE2E7-D7A0-B849-822D-B510FD178B9C}" type="pres">
      <dgm:prSet presAssocID="{1ACD3C20-1B3F-47D2-92D2-0D4BFC8D34C2}" presName="tx1" presStyleLbl="revTx" presStyleIdx="4" presStyleCnt="8"/>
      <dgm:spPr/>
    </dgm:pt>
    <dgm:pt modelId="{388BB4A9-8475-1642-BC1F-82AD2AC78821}" type="pres">
      <dgm:prSet presAssocID="{1ACD3C20-1B3F-47D2-92D2-0D4BFC8D34C2}" presName="vert1" presStyleCnt="0"/>
      <dgm:spPr/>
    </dgm:pt>
    <dgm:pt modelId="{00AAAF5C-010E-9F4E-98E3-1D14F962BA8B}" type="pres">
      <dgm:prSet presAssocID="{825D4163-61F7-45F3-9DF1-9ECE7EC210A0}" presName="thickLine" presStyleLbl="alignNode1" presStyleIdx="5" presStyleCnt="8"/>
      <dgm:spPr/>
    </dgm:pt>
    <dgm:pt modelId="{C7E2A97E-3499-ED46-A60C-275A21A05795}" type="pres">
      <dgm:prSet presAssocID="{825D4163-61F7-45F3-9DF1-9ECE7EC210A0}" presName="horz1" presStyleCnt="0"/>
      <dgm:spPr/>
    </dgm:pt>
    <dgm:pt modelId="{933B98BE-526C-CB41-B9B7-DD06A4A8563E}" type="pres">
      <dgm:prSet presAssocID="{825D4163-61F7-45F3-9DF1-9ECE7EC210A0}" presName="tx1" presStyleLbl="revTx" presStyleIdx="5" presStyleCnt="8"/>
      <dgm:spPr/>
    </dgm:pt>
    <dgm:pt modelId="{81B3C5B0-99A7-8C48-837F-89F653EB1F90}" type="pres">
      <dgm:prSet presAssocID="{825D4163-61F7-45F3-9DF1-9ECE7EC210A0}" presName="vert1" presStyleCnt="0"/>
      <dgm:spPr/>
    </dgm:pt>
    <dgm:pt modelId="{54ECE070-98F6-5441-8BE6-F84980B8086C}" type="pres">
      <dgm:prSet presAssocID="{2A9C37AF-9707-493D-8D26-B6FD862B6B4E}" presName="thickLine" presStyleLbl="alignNode1" presStyleIdx="6" presStyleCnt="8"/>
      <dgm:spPr/>
    </dgm:pt>
    <dgm:pt modelId="{049B824B-1B43-E040-B126-5D56DF32D901}" type="pres">
      <dgm:prSet presAssocID="{2A9C37AF-9707-493D-8D26-B6FD862B6B4E}" presName="horz1" presStyleCnt="0"/>
      <dgm:spPr/>
    </dgm:pt>
    <dgm:pt modelId="{E72ECEDB-6771-5A42-9F41-EC8251675229}" type="pres">
      <dgm:prSet presAssocID="{2A9C37AF-9707-493D-8D26-B6FD862B6B4E}" presName="tx1" presStyleLbl="revTx" presStyleIdx="6" presStyleCnt="8"/>
      <dgm:spPr/>
    </dgm:pt>
    <dgm:pt modelId="{F6B6CCA2-BD93-AA42-BBCA-01AC97080B3E}" type="pres">
      <dgm:prSet presAssocID="{2A9C37AF-9707-493D-8D26-B6FD862B6B4E}" presName="vert1" presStyleCnt="0"/>
      <dgm:spPr/>
    </dgm:pt>
    <dgm:pt modelId="{04ABB59F-300A-B54B-81FF-6B3EB6B01DB6}" type="pres">
      <dgm:prSet presAssocID="{4D2522F2-560D-4CB7-998D-EA2EE5412928}" presName="thickLine" presStyleLbl="alignNode1" presStyleIdx="7" presStyleCnt="8"/>
      <dgm:spPr/>
    </dgm:pt>
    <dgm:pt modelId="{7C89BAFC-B90C-1F4E-B5B0-EACF1D654ABD}" type="pres">
      <dgm:prSet presAssocID="{4D2522F2-560D-4CB7-998D-EA2EE5412928}" presName="horz1" presStyleCnt="0"/>
      <dgm:spPr/>
    </dgm:pt>
    <dgm:pt modelId="{1B4DB23B-0059-6545-8135-3E2AB8BF04D7}" type="pres">
      <dgm:prSet presAssocID="{4D2522F2-560D-4CB7-998D-EA2EE5412928}" presName="tx1" presStyleLbl="revTx" presStyleIdx="7" presStyleCnt="8"/>
      <dgm:spPr/>
    </dgm:pt>
    <dgm:pt modelId="{0A242F61-E439-394B-B386-AB81742C776B}" type="pres">
      <dgm:prSet presAssocID="{4D2522F2-560D-4CB7-998D-EA2EE5412928}" presName="vert1" presStyleCnt="0"/>
      <dgm:spPr/>
    </dgm:pt>
  </dgm:ptLst>
  <dgm:cxnLst>
    <dgm:cxn modelId="{B6FF2C1A-FAF6-C149-81D7-1EA246F9EE3E}" type="presOf" srcId="{4C66B9A1-8A5E-43C3-A151-356DE3F2D692}" destId="{FE59BCE4-B3D5-374C-86C1-C45C4A4ACF1C}" srcOrd="0" destOrd="0" presId="urn:microsoft.com/office/officeart/2008/layout/LinedList"/>
    <dgm:cxn modelId="{0362231C-014E-4644-833A-0880FF13D4DB}" type="presOf" srcId="{1ACD3C20-1B3F-47D2-92D2-0D4BFC8D34C2}" destId="{11EEE2E7-D7A0-B849-822D-B510FD178B9C}" srcOrd="0" destOrd="0" presId="urn:microsoft.com/office/officeart/2008/layout/LinedList"/>
    <dgm:cxn modelId="{7C08151E-A992-5742-B4A0-269E193D54D7}" type="presOf" srcId="{7560A716-F66B-4015-99C6-30972F5B1111}" destId="{04F7CA84-0B09-B646-82EA-AE0F739E582E}" srcOrd="0" destOrd="0" presId="urn:microsoft.com/office/officeart/2008/layout/LinedList"/>
    <dgm:cxn modelId="{10F27336-1993-4B4A-9F52-781E629ECC49}" srcId="{7560A716-F66B-4015-99C6-30972F5B1111}" destId="{C4766C81-FF4E-4730-ADF3-27F6FD4E13D2}" srcOrd="3" destOrd="0" parTransId="{A8B67495-5199-4385-B19C-4DD6464F5474}" sibTransId="{58E5ECE6-33B4-424D-83C5-F02F64613D7F}"/>
    <dgm:cxn modelId="{687B714D-1632-5D47-84EF-53115FB74571}" type="presOf" srcId="{0C63D339-70A7-4487-8BC8-3B935EBE5733}" destId="{9ACED814-8585-BA4A-9748-D70EF255FD6F}" srcOrd="0" destOrd="0" presId="urn:microsoft.com/office/officeart/2008/layout/LinedList"/>
    <dgm:cxn modelId="{FC4DCE76-E36D-E143-B663-5C8A0DDFA95E}" type="presOf" srcId="{C4766C81-FF4E-4730-ADF3-27F6FD4E13D2}" destId="{204BEC0F-1CD1-184D-AE12-9DC1FA6F0F00}" srcOrd="0" destOrd="0" presId="urn:microsoft.com/office/officeart/2008/layout/LinedList"/>
    <dgm:cxn modelId="{5BAE5385-3554-D847-8451-9FEC1924BCA4}" type="presOf" srcId="{F767068D-6C72-453F-95F1-99CA36F2C5EC}" destId="{D524C2A7-B103-994D-8ADB-FA5D20F34FD4}" srcOrd="0" destOrd="0" presId="urn:microsoft.com/office/officeart/2008/layout/LinedList"/>
    <dgm:cxn modelId="{6A4BE099-F35B-4311-995B-BDC24983FCDE}" srcId="{7560A716-F66B-4015-99C6-30972F5B1111}" destId="{4D2522F2-560D-4CB7-998D-EA2EE5412928}" srcOrd="7" destOrd="0" parTransId="{10DAA595-09F8-47C2-8D74-25EFF6A26350}" sibTransId="{35B6846F-077C-4C04-9190-EB47E24F44F6}"/>
    <dgm:cxn modelId="{2B48FB9E-CD78-467A-A32D-8DEDF93EA28C}" srcId="{7560A716-F66B-4015-99C6-30972F5B1111}" destId="{0C63D339-70A7-4487-8BC8-3B935EBE5733}" srcOrd="0" destOrd="0" parTransId="{71906814-9416-46E3-B557-07B801C67E96}" sibTransId="{5B79A595-C9E6-4497-B432-BED5692DD1D4}"/>
    <dgm:cxn modelId="{8DD4D9A4-7351-3246-81FA-7D511F473BDA}" type="presOf" srcId="{2A9C37AF-9707-493D-8D26-B6FD862B6B4E}" destId="{E72ECEDB-6771-5A42-9F41-EC8251675229}" srcOrd="0" destOrd="0" presId="urn:microsoft.com/office/officeart/2008/layout/LinedList"/>
    <dgm:cxn modelId="{7984C3AF-BE82-4C8B-9813-038FAE78B698}" srcId="{7560A716-F66B-4015-99C6-30972F5B1111}" destId="{2A9C37AF-9707-493D-8D26-B6FD862B6B4E}" srcOrd="6" destOrd="0" parTransId="{BB881FAC-F3DE-49DB-BB9B-F8B961D81A9B}" sibTransId="{BEB95744-2610-48DC-BC98-F7D5D8D09043}"/>
    <dgm:cxn modelId="{279894B9-1392-D34C-A0A7-68E80AB8F9FF}" type="presOf" srcId="{4D2522F2-560D-4CB7-998D-EA2EE5412928}" destId="{1B4DB23B-0059-6545-8135-3E2AB8BF04D7}" srcOrd="0" destOrd="0" presId="urn:microsoft.com/office/officeart/2008/layout/LinedList"/>
    <dgm:cxn modelId="{AFD044D5-1A0E-493B-9470-DAE70D4E97C0}" srcId="{7560A716-F66B-4015-99C6-30972F5B1111}" destId="{1ACD3C20-1B3F-47D2-92D2-0D4BFC8D34C2}" srcOrd="4" destOrd="0" parTransId="{FE5CF4E0-0618-41C6-97E0-DC73A8FDB298}" sibTransId="{651F3655-EF30-4C1F-8C0A-5AE72E0F1B9E}"/>
    <dgm:cxn modelId="{9B7714DF-0C81-485A-8B45-3B9CE1CCC174}" srcId="{7560A716-F66B-4015-99C6-30972F5B1111}" destId="{4C66B9A1-8A5E-43C3-A151-356DE3F2D692}" srcOrd="2" destOrd="0" parTransId="{F72E8834-331D-4528-A1A8-353F9B9C631D}" sibTransId="{AA6A8AB0-A166-4BD2-9535-ACCFE60198EB}"/>
    <dgm:cxn modelId="{76BAA5DF-D743-4C85-B75E-F9004F70EBD7}" srcId="{7560A716-F66B-4015-99C6-30972F5B1111}" destId="{F767068D-6C72-453F-95F1-99CA36F2C5EC}" srcOrd="1" destOrd="0" parTransId="{E19DB66C-D537-4D42-AB1A-C6ED4DA38329}" sibTransId="{2D219610-B132-4209-8985-2EE2F3FE0097}"/>
    <dgm:cxn modelId="{1D13C5EA-5210-40C8-BE73-A0B32AD8B6FF}" srcId="{7560A716-F66B-4015-99C6-30972F5B1111}" destId="{825D4163-61F7-45F3-9DF1-9ECE7EC210A0}" srcOrd="5" destOrd="0" parTransId="{EFF15863-4B91-4C6A-9DDC-7DF0BB59D5D4}" sibTransId="{C47DB048-C775-4DAD-9F3F-778B36F0971C}"/>
    <dgm:cxn modelId="{7E7A58F2-A84C-C948-A5EB-BEA356BEA1E0}" type="presOf" srcId="{825D4163-61F7-45F3-9DF1-9ECE7EC210A0}" destId="{933B98BE-526C-CB41-B9B7-DD06A4A8563E}" srcOrd="0" destOrd="0" presId="urn:microsoft.com/office/officeart/2008/layout/LinedList"/>
    <dgm:cxn modelId="{D473D06D-98C1-D942-8B7C-6E5470823944}" type="presParOf" srcId="{04F7CA84-0B09-B646-82EA-AE0F739E582E}" destId="{E27EEBDF-181F-6047-9A58-77979B722E26}" srcOrd="0" destOrd="0" presId="urn:microsoft.com/office/officeart/2008/layout/LinedList"/>
    <dgm:cxn modelId="{821E36B0-C4FE-DC4F-B626-623FF84D1B36}" type="presParOf" srcId="{04F7CA84-0B09-B646-82EA-AE0F739E582E}" destId="{16D638FA-ED0D-6946-9FC6-26760DBD1E5C}" srcOrd="1" destOrd="0" presId="urn:microsoft.com/office/officeart/2008/layout/LinedList"/>
    <dgm:cxn modelId="{50A89F4A-8567-B046-9318-6B2D95726B3A}" type="presParOf" srcId="{16D638FA-ED0D-6946-9FC6-26760DBD1E5C}" destId="{9ACED814-8585-BA4A-9748-D70EF255FD6F}" srcOrd="0" destOrd="0" presId="urn:microsoft.com/office/officeart/2008/layout/LinedList"/>
    <dgm:cxn modelId="{6DBD0DD0-DC4E-8049-99D2-C4B21FEA7C04}" type="presParOf" srcId="{16D638FA-ED0D-6946-9FC6-26760DBD1E5C}" destId="{B49FC243-B762-5E4A-8965-C8F9429295FA}" srcOrd="1" destOrd="0" presId="urn:microsoft.com/office/officeart/2008/layout/LinedList"/>
    <dgm:cxn modelId="{86AC0E71-94DB-4747-A450-168396E12C36}" type="presParOf" srcId="{04F7CA84-0B09-B646-82EA-AE0F739E582E}" destId="{5778340A-6F65-7648-B5D6-8A89BFDE60E2}" srcOrd="2" destOrd="0" presId="urn:microsoft.com/office/officeart/2008/layout/LinedList"/>
    <dgm:cxn modelId="{62AE4B35-259C-7440-9C18-F8503F6A1079}" type="presParOf" srcId="{04F7CA84-0B09-B646-82EA-AE0F739E582E}" destId="{E8B59323-11C8-424C-ADC7-413AC93CDABC}" srcOrd="3" destOrd="0" presId="urn:microsoft.com/office/officeart/2008/layout/LinedList"/>
    <dgm:cxn modelId="{38A192DA-4453-F04F-8969-91EA78F7106A}" type="presParOf" srcId="{E8B59323-11C8-424C-ADC7-413AC93CDABC}" destId="{D524C2A7-B103-994D-8ADB-FA5D20F34FD4}" srcOrd="0" destOrd="0" presId="urn:microsoft.com/office/officeart/2008/layout/LinedList"/>
    <dgm:cxn modelId="{5122F906-09AD-394E-99CE-FA3900E94CF7}" type="presParOf" srcId="{E8B59323-11C8-424C-ADC7-413AC93CDABC}" destId="{2DD4FFBB-B674-D34C-8AA5-EE7315AB6B1B}" srcOrd="1" destOrd="0" presId="urn:microsoft.com/office/officeart/2008/layout/LinedList"/>
    <dgm:cxn modelId="{859761C7-03CE-E040-90AA-D1725E3348E4}" type="presParOf" srcId="{04F7CA84-0B09-B646-82EA-AE0F739E582E}" destId="{8DC39087-0B04-7D49-9929-7BC85BFC44F5}" srcOrd="4" destOrd="0" presId="urn:microsoft.com/office/officeart/2008/layout/LinedList"/>
    <dgm:cxn modelId="{36FEC6E8-2FD8-0644-8DAC-88E9D5FFE09D}" type="presParOf" srcId="{04F7CA84-0B09-B646-82EA-AE0F739E582E}" destId="{5B01AC2D-B5DE-2542-A76C-4D1129B1D545}" srcOrd="5" destOrd="0" presId="urn:microsoft.com/office/officeart/2008/layout/LinedList"/>
    <dgm:cxn modelId="{B7D0873D-1FB6-ED40-930E-7C3D4DD1BA03}" type="presParOf" srcId="{5B01AC2D-B5DE-2542-A76C-4D1129B1D545}" destId="{FE59BCE4-B3D5-374C-86C1-C45C4A4ACF1C}" srcOrd="0" destOrd="0" presId="urn:microsoft.com/office/officeart/2008/layout/LinedList"/>
    <dgm:cxn modelId="{9A9EF861-9B34-7242-ACA1-14C826F27E13}" type="presParOf" srcId="{5B01AC2D-B5DE-2542-A76C-4D1129B1D545}" destId="{C9F9F4C6-ABB5-9C48-B185-7E389694F3AF}" srcOrd="1" destOrd="0" presId="urn:microsoft.com/office/officeart/2008/layout/LinedList"/>
    <dgm:cxn modelId="{451A2B28-FF25-8643-9933-27DF336A4D4F}" type="presParOf" srcId="{04F7CA84-0B09-B646-82EA-AE0F739E582E}" destId="{EA698A5F-4405-784F-A250-B6210DC72C77}" srcOrd="6" destOrd="0" presId="urn:microsoft.com/office/officeart/2008/layout/LinedList"/>
    <dgm:cxn modelId="{31E047B5-5084-834A-94AD-96357174686A}" type="presParOf" srcId="{04F7CA84-0B09-B646-82EA-AE0F739E582E}" destId="{055428B8-FC09-AE4E-8495-0AC2248C8FD1}" srcOrd="7" destOrd="0" presId="urn:microsoft.com/office/officeart/2008/layout/LinedList"/>
    <dgm:cxn modelId="{1181FB5A-EA23-2F4E-9F4B-91D93D4AB01B}" type="presParOf" srcId="{055428B8-FC09-AE4E-8495-0AC2248C8FD1}" destId="{204BEC0F-1CD1-184D-AE12-9DC1FA6F0F00}" srcOrd="0" destOrd="0" presId="urn:microsoft.com/office/officeart/2008/layout/LinedList"/>
    <dgm:cxn modelId="{8C1C4653-8264-0942-9EF3-28E652D17E6C}" type="presParOf" srcId="{055428B8-FC09-AE4E-8495-0AC2248C8FD1}" destId="{07C8003F-BF9E-3940-A024-C46BDB0DA2BF}" srcOrd="1" destOrd="0" presId="urn:microsoft.com/office/officeart/2008/layout/LinedList"/>
    <dgm:cxn modelId="{E9CDB771-CA55-7B4F-BB23-DAC9D0563BDE}" type="presParOf" srcId="{04F7CA84-0B09-B646-82EA-AE0F739E582E}" destId="{E6CA3DD0-B9BA-5447-93DD-6FE81166344B}" srcOrd="8" destOrd="0" presId="urn:microsoft.com/office/officeart/2008/layout/LinedList"/>
    <dgm:cxn modelId="{8927E037-162E-6747-A419-DC0157848A89}" type="presParOf" srcId="{04F7CA84-0B09-B646-82EA-AE0F739E582E}" destId="{E2300C7D-57E4-3046-9CF3-BBFDBF873488}" srcOrd="9" destOrd="0" presId="urn:microsoft.com/office/officeart/2008/layout/LinedList"/>
    <dgm:cxn modelId="{351A06AE-2F53-4C42-964B-1AFEB9F4EA2A}" type="presParOf" srcId="{E2300C7D-57E4-3046-9CF3-BBFDBF873488}" destId="{11EEE2E7-D7A0-B849-822D-B510FD178B9C}" srcOrd="0" destOrd="0" presId="urn:microsoft.com/office/officeart/2008/layout/LinedList"/>
    <dgm:cxn modelId="{D17D7932-3F88-4E45-AED6-7F6EE5311995}" type="presParOf" srcId="{E2300C7D-57E4-3046-9CF3-BBFDBF873488}" destId="{388BB4A9-8475-1642-BC1F-82AD2AC78821}" srcOrd="1" destOrd="0" presId="urn:microsoft.com/office/officeart/2008/layout/LinedList"/>
    <dgm:cxn modelId="{824BC4E0-07CD-2447-803C-BBBC0867819B}" type="presParOf" srcId="{04F7CA84-0B09-B646-82EA-AE0F739E582E}" destId="{00AAAF5C-010E-9F4E-98E3-1D14F962BA8B}" srcOrd="10" destOrd="0" presId="urn:microsoft.com/office/officeart/2008/layout/LinedList"/>
    <dgm:cxn modelId="{36695834-41C8-2F49-90CE-3DD87B38AA5E}" type="presParOf" srcId="{04F7CA84-0B09-B646-82EA-AE0F739E582E}" destId="{C7E2A97E-3499-ED46-A60C-275A21A05795}" srcOrd="11" destOrd="0" presId="urn:microsoft.com/office/officeart/2008/layout/LinedList"/>
    <dgm:cxn modelId="{A2C675DB-1CBE-4E4C-B7E1-F84512082A27}" type="presParOf" srcId="{C7E2A97E-3499-ED46-A60C-275A21A05795}" destId="{933B98BE-526C-CB41-B9B7-DD06A4A8563E}" srcOrd="0" destOrd="0" presId="urn:microsoft.com/office/officeart/2008/layout/LinedList"/>
    <dgm:cxn modelId="{AE52DE1D-85AD-0648-927C-2242135F77CA}" type="presParOf" srcId="{C7E2A97E-3499-ED46-A60C-275A21A05795}" destId="{81B3C5B0-99A7-8C48-837F-89F653EB1F90}" srcOrd="1" destOrd="0" presId="urn:microsoft.com/office/officeart/2008/layout/LinedList"/>
    <dgm:cxn modelId="{5C94C4CB-44A2-6A41-98B5-CC52097E332C}" type="presParOf" srcId="{04F7CA84-0B09-B646-82EA-AE0F739E582E}" destId="{54ECE070-98F6-5441-8BE6-F84980B8086C}" srcOrd="12" destOrd="0" presId="urn:microsoft.com/office/officeart/2008/layout/LinedList"/>
    <dgm:cxn modelId="{3270BDFF-CDBA-AC43-9F6B-452FC69C84DD}" type="presParOf" srcId="{04F7CA84-0B09-B646-82EA-AE0F739E582E}" destId="{049B824B-1B43-E040-B126-5D56DF32D901}" srcOrd="13" destOrd="0" presId="urn:microsoft.com/office/officeart/2008/layout/LinedList"/>
    <dgm:cxn modelId="{24971D7F-4733-A241-AE53-A65C15B53112}" type="presParOf" srcId="{049B824B-1B43-E040-B126-5D56DF32D901}" destId="{E72ECEDB-6771-5A42-9F41-EC8251675229}" srcOrd="0" destOrd="0" presId="urn:microsoft.com/office/officeart/2008/layout/LinedList"/>
    <dgm:cxn modelId="{0FB1B7A0-9E9C-C44E-AC80-C4F82189E35B}" type="presParOf" srcId="{049B824B-1B43-E040-B126-5D56DF32D901}" destId="{F6B6CCA2-BD93-AA42-BBCA-01AC97080B3E}" srcOrd="1" destOrd="0" presId="urn:microsoft.com/office/officeart/2008/layout/LinedList"/>
    <dgm:cxn modelId="{362B095E-AF2B-C440-9661-DCA140CC304B}" type="presParOf" srcId="{04F7CA84-0B09-B646-82EA-AE0F739E582E}" destId="{04ABB59F-300A-B54B-81FF-6B3EB6B01DB6}" srcOrd="14" destOrd="0" presId="urn:microsoft.com/office/officeart/2008/layout/LinedList"/>
    <dgm:cxn modelId="{F488F127-508F-CD47-ABBE-C6090662A337}" type="presParOf" srcId="{04F7CA84-0B09-B646-82EA-AE0F739E582E}" destId="{7C89BAFC-B90C-1F4E-B5B0-EACF1D654ABD}" srcOrd="15" destOrd="0" presId="urn:microsoft.com/office/officeart/2008/layout/LinedList"/>
    <dgm:cxn modelId="{8E701C9E-F4D1-F043-AB71-DEBB4365523C}" type="presParOf" srcId="{7C89BAFC-B90C-1F4E-B5B0-EACF1D654ABD}" destId="{1B4DB23B-0059-6545-8135-3E2AB8BF04D7}" srcOrd="0" destOrd="0" presId="urn:microsoft.com/office/officeart/2008/layout/LinedList"/>
    <dgm:cxn modelId="{7B3F6928-8DD9-8C4A-B2D4-7A69206B9B59}" type="presParOf" srcId="{7C89BAFC-B90C-1F4E-B5B0-EACF1D654ABD}" destId="{0A242F61-E439-394B-B386-AB81742C776B}"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05D020-59F9-416A-92FF-02B1AA0F5C9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E7D1671-11A3-4F2C-9F17-F9F93AD0118D}">
      <dgm:prSet/>
      <dgm:spPr/>
      <dgm:t>
        <a:bodyPr/>
        <a:lstStyle/>
        <a:p>
          <a:r>
            <a:rPr lang="en-US" baseline="0"/>
            <a:t>Reduce Data Set</a:t>
          </a:r>
          <a:endParaRPr lang="en-US"/>
        </a:p>
      </dgm:t>
    </dgm:pt>
    <dgm:pt modelId="{AC4A69A9-9F8A-47FC-A264-7E6F6DFED5DF}" type="parTrans" cxnId="{C21D1BFA-6DA2-496F-A131-26B0AFE3DA0E}">
      <dgm:prSet/>
      <dgm:spPr/>
      <dgm:t>
        <a:bodyPr/>
        <a:lstStyle/>
        <a:p>
          <a:endParaRPr lang="en-US"/>
        </a:p>
      </dgm:t>
    </dgm:pt>
    <dgm:pt modelId="{9EFCD231-DDD5-4626-8AD3-020E90E85410}" type="sibTrans" cxnId="{C21D1BFA-6DA2-496F-A131-26B0AFE3DA0E}">
      <dgm:prSet/>
      <dgm:spPr/>
      <dgm:t>
        <a:bodyPr/>
        <a:lstStyle/>
        <a:p>
          <a:endParaRPr lang="en-US"/>
        </a:p>
      </dgm:t>
    </dgm:pt>
    <dgm:pt modelId="{CA468480-1C01-4D02-91F7-93D02822922E}">
      <dgm:prSet/>
      <dgm:spPr/>
      <dgm:t>
        <a:bodyPr/>
        <a:lstStyle/>
        <a:p>
          <a:r>
            <a:rPr lang="en-US" baseline="0"/>
            <a:t>All variables are continuous numerical in data type.</a:t>
          </a:r>
          <a:endParaRPr lang="en-US"/>
        </a:p>
      </dgm:t>
    </dgm:pt>
    <dgm:pt modelId="{4BA03B9E-486A-4E16-B218-39CA9B7E10DA}" type="parTrans" cxnId="{F6EA7B75-6FFB-4684-BC4E-BD238FE3C8C7}">
      <dgm:prSet/>
      <dgm:spPr/>
      <dgm:t>
        <a:bodyPr/>
        <a:lstStyle/>
        <a:p>
          <a:endParaRPr lang="en-US"/>
        </a:p>
      </dgm:t>
    </dgm:pt>
    <dgm:pt modelId="{506CBF34-0294-4238-BBF3-76C262AD221D}" type="sibTrans" cxnId="{F6EA7B75-6FFB-4684-BC4E-BD238FE3C8C7}">
      <dgm:prSet/>
      <dgm:spPr/>
      <dgm:t>
        <a:bodyPr/>
        <a:lstStyle/>
        <a:p>
          <a:endParaRPr lang="en-US"/>
        </a:p>
      </dgm:t>
    </dgm:pt>
    <dgm:pt modelId="{902C50BB-ED4D-6547-9C2A-340DEBE610E3}" type="pres">
      <dgm:prSet presAssocID="{DD05D020-59F9-416A-92FF-02B1AA0F5C9B}" presName="linear" presStyleCnt="0">
        <dgm:presLayoutVars>
          <dgm:animLvl val="lvl"/>
          <dgm:resizeHandles val="exact"/>
        </dgm:presLayoutVars>
      </dgm:prSet>
      <dgm:spPr/>
    </dgm:pt>
    <dgm:pt modelId="{919E2E84-4820-5F44-A1D6-6F3612EB05C4}" type="pres">
      <dgm:prSet presAssocID="{CE7D1671-11A3-4F2C-9F17-F9F93AD0118D}" presName="parentText" presStyleLbl="node1" presStyleIdx="0" presStyleCnt="2">
        <dgm:presLayoutVars>
          <dgm:chMax val="0"/>
          <dgm:bulletEnabled val="1"/>
        </dgm:presLayoutVars>
      </dgm:prSet>
      <dgm:spPr/>
    </dgm:pt>
    <dgm:pt modelId="{D16AF2C9-44C9-914A-AD93-8629D4A44D4E}" type="pres">
      <dgm:prSet presAssocID="{9EFCD231-DDD5-4626-8AD3-020E90E85410}" presName="spacer" presStyleCnt="0"/>
      <dgm:spPr/>
    </dgm:pt>
    <dgm:pt modelId="{58D0068C-8CD7-2044-8278-00814FBA4787}" type="pres">
      <dgm:prSet presAssocID="{CA468480-1C01-4D02-91F7-93D02822922E}" presName="parentText" presStyleLbl="node1" presStyleIdx="1" presStyleCnt="2">
        <dgm:presLayoutVars>
          <dgm:chMax val="0"/>
          <dgm:bulletEnabled val="1"/>
        </dgm:presLayoutVars>
      </dgm:prSet>
      <dgm:spPr/>
    </dgm:pt>
  </dgm:ptLst>
  <dgm:cxnLst>
    <dgm:cxn modelId="{20238514-7DAE-5740-9FEE-59B8C205F296}" type="presOf" srcId="{CE7D1671-11A3-4F2C-9F17-F9F93AD0118D}" destId="{919E2E84-4820-5F44-A1D6-6F3612EB05C4}" srcOrd="0" destOrd="0" presId="urn:microsoft.com/office/officeart/2005/8/layout/vList2"/>
    <dgm:cxn modelId="{F6EA7B75-6FFB-4684-BC4E-BD238FE3C8C7}" srcId="{DD05D020-59F9-416A-92FF-02B1AA0F5C9B}" destId="{CA468480-1C01-4D02-91F7-93D02822922E}" srcOrd="1" destOrd="0" parTransId="{4BA03B9E-486A-4E16-B218-39CA9B7E10DA}" sibTransId="{506CBF34-0294-4238-BBF3-76C262AD221D}"/>
    <dgm:cxn modelId="{2D3DA37B-A11A-DE49-8D4A-8A536CE1CF2B}" type="presOf" srcId="{DD05D020-59F9-416A-92FF-02B1AA0F5C9B}" destId="{902C50BB-ED4D-6547-9C2A-340DEBE610E3}" srcOrd="0" destOrd="0" presId="urn:microsoft.com/office/officeart/2005/8/layout/vList2"/>
    <dgm:cxn modelId="{3A0CF7EF-167E-BB47-981B-8C6F31A4AFBF}" type="presOf" srcId="{CA468480-1C01-4D02-91F7-93D02822922E}" destId="{58D0068C-8CD7-2044-8278-00814FBA4787}" srcOrd="0" destOrd="0" presId="urn:microsoft.com/office/officeart/2005/8/layout/vList2"/>
    <dgm:cxn modelId="{C21D1BFA-6DA2-496F-A131-26B0AFE3DA0E}" srcId="{DD05D020-59F9-416A-92FF-02B1AA0F5C9B}" destId="{CE7D1671-11A3-4F2C-9F17-F9F93AD0118D}" srcOrd="0" destOrd="0" parTransId="{AC4A69A9-9F8A-47FC-A264-7E6F6DFED5DF}" sibTransId="{9EFCD231-DDD5-4626-8AD3-020E90E85410}"/>
    <dgm:cxn modelId="{054F50CD-604C-8F45-8E5B-F2A2FE42F90E}" type="presParOf" srcId="{902C50BB-ED4D-6547-9C2A-340DEBE610E3}" destId="{919E2E84-4820-5F44-A1D6-6F3612EB05C4}" srcOrd="0" destOrd="0" presId="urn:microsoft.com/office/officeart/2005/8/layout/vList2"/>
    <dgm:cxn modelId="{73B18C35-0122-C944-8E7E-9E7D11E997DB}" type="presParOf" srcId="{902C50BB-ED4D-6547-9C2A-340DEBE610E3}" destId="{D16AF2C9-44C9-914A-AD93-8629D4A44D4E}" srcOrd="1" destOrd="0" presId="urn:microsoft.com/office/officeart/2005/8/layout/vList2"/>
    <dgm:cxn modelId="{EE888646-7E9A-FD48-A88A-20F4CC7E98CE}" type="presParOf" srcId="{902C50BB-ED4D-6547-9C2A-340DEBE610E3}" destId="{58D0068C-8CD7-2044-8278-00814FBA4787}"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C52BB2-E06C-444D-AF88-3DFCF7207E4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1102C03-CD0E-4BA7-A49E-5A80E111628D}">
      <dgm:prSet/>
      <dgm:spPr/>
      <dgm:t>
        <a:bodyPr/>
        <a:lstStyle/>
        <a:p>
          <a:r>
            <a:rPr lang="en-US" baseline="0"/>
            <a:t>Results: Data model with two highly concentrated clusters.</a:t>
          </a:r>
          <a:endParaRPr lang="en-US"/>
        </a:p>
      </dgm:t>
    </dgm:pt>
    <dgm:pt modelId="{544E0ED2-4D84-4D72-AF4C-FDF68576478D}" type="parTrans" cxnId="{D6B3CCA2-12C7-4E54-880B-91678F1FDCE0}">
      <dgm:prSet/>
      <dgm:spPr/>
      <dgm:t>
        <a:bodyPr/>
        <a:lstStyle/>
        <a:p>
          <a:endParaRPr lang="en-US"/>
        </a:p>
      </dgm:t>
    </dgm:pt>
    <dgm:pt modelId="{F39ED312-B1B3-48D3-AD23-E371ABE53E70}" type="sibTrans" cxnId="{D6B3CCA2-12C7-4E54-880B-91678F1FDCE0}">
      <dgm:prSet/>
      <dgm:spPr/>
      <dgm:t>
        <a:bodyPr/>
        <a:lstStyle/>
        <a:p>
          <a:endParaRPr lang="en-US"/>
        </a:p>
      </dgm:t>
    </dgm:pt>
    <dgm:pt modelId="{10ADCC88-A7A3-4473-AFF4-9D7BB74B5566}">
      <dgm:prSet/>
      <dgm:spPr/>
      <dgm:t>
        <a:bodyPr/>
        <a:lstStyle/>
        <a:p>
          <a:r>
            <a:rPr lang="en-US" baseline="0"/>
            <a:t>Limitations: Determining the number of clusters.</a:t>
          </a:r>
          <a:endParaRPr lang="en-US"/>
        </a:p>
      </dgm:t>
    </dgm:pt>
    <dgm:pt modelId="{9CDB0C93-454C-45BA-B0AC-2C7B887DFC1D}" type="parTrans" cxnId="{505D307B-E076-475F-8E56-6739C7352F85}">
      <dgm:prSet/>
      <dgm:spPr/>
      <dgm:t>
        <a:bodyPr/>
        <a:lstStyle/>
        <a:p>
          <a:endParaRPr lang="en-US"/>
        </a:p>
      </dgm:t>
    </dgm:pt>
    <dgm:pt modelId="{5D415276-909B-428F-9D93-6EF58AA3F7E1}" type="sibTrans" cxnId="{505D307B-E076-475F-8E56-6739C7352F85}">
      <dgm:prSet/>
      <dgm:spPr/>
      <dgm:t>
        <a:bodyPr/>
        <a:lstStyle/>
        <a:p>
          <a:endParaRPr lang="en-US"/>
        </a:p>
      </dgm:t>
    </dgm:pt>
    <dgm:pt modelId="{12378F2F-0D1B-4A74-9146-B444F930EB98}">
      <dgm:prSet/>
      <dgm:spPr/>
      <dgm:t>
        <a:bodyPr/>
        <a:lstStyle/>
        <a:p>
          <a:r>
            <a:rPr lang="en-US" baseline="0"/>
            <a:t>Recommendations: Marketing campaign targeting new customers with higher-than-average monthly charges. </a:t>
          </a:r>
          <a:endParaRPr lang="en-US"/>
        </a:p>
      </dgm:t>
    </dgm:pt>
    <dgm:pt modelId="{F77E08C9-058E-4832-95FD-7DB110BF4D0D}" type="parTrans" cxnId="{7025BD0D-EE7F-4024-914F-EFF071F23BEC}">
      <dgm:prSet/>
      <dgm:spPr/>
      <dgm:t>
        <a:bodyPr/>
        <a:lstStyle/>
        <a:p>
          <a:endParaRPr lang="en-US"/>
        </a:p>
      </dgm:t>
    </dgm:pt>
    <dgm:pt modelId="{71CD9E33-1496-473A-A66A-D9BFA1555391}" type="sibTrans" cxnId="{7025BD0D-EE7F-4024-914F-EFF071F23BEC}">
      <dgm:prSet/>
      <dgm:spPr/>
      <dgm:t>
        <a:bodyPr/>
        <a:lstStyle/>
        <a:p>
          <a:endParaRPr lang="en-US"/>
        </a:p>
      </dgm:t>
    </dgm:pt>
    <dgm:pt modelId="{C59383A6-B14F-C74D-BB15-45683B61A2C7}" type="pres">
      <dgm:prSet presAssocID="{30C52BB2-E06C-444D-AF88-3DFCF7207E49}" presName="linear" presStyleCnt="0">
        <dgm:presLayoutVars>
          <dgm:animLvl val="lvl"/>
          <dgm:resizeHandles val="exact"/>
        </dgm:presLayoutVars>
      </dgm:prSet>
      <dgm:spPr/>
    </dgm:pt>
    <dgm:pt modelId="{009062BC-D53A-364D-8691-98687B2FE81E}" type="pres">
      <dgm:prSet presAssocID="{E1102C03-CD0E-4BA7-A49E-5A80E111628D}" presName="parentText" presStyleLbl="node1" presStyleIdx="0" presStyleCnt="3">
        <dgm:presLayoutVars>
          <dgm:chMax val="0"/>
          <dgm:bulletEnabled val="1"/>
        </dgm:presLayoutVars>
      </dgm:prSet>
      <dgm:spPr/>
    </dgm:pt>
    <dgm:pt modelId="{4FF59342-B197-434E-AA75-6E42315F3C6D}" type="pres">
      <dgm:prSet presAssocID="{F39ED312-B1B3-48D3-AD23-E371ABE53E70}" presName="spacer" presStyleCnt="0"/>
      <dgm:spPr/>
    </dgm:pt>
    <dgm:pt modelId="{2D24D9D5-EDD7-7F44-8A49-4689C87FED35}" type="pres">
      <dgm:prSet presAssocID="{10ADCC88-A7A3-4473-AFF4-9D7BB74B5566}" presName="parentText" presStyleLbl="node1" presStyleIdx="1" presStyleCnt="3">
        <dgm:presLayoutVars>
          <dgm:chMax val="0"/>
          <dgm:bulletEnabled val="1"/>
        </dgm:presLayoutVars>
      </dgm:prSet>
      <dgm:spPr/>
    </dgm:pt>
    <dgm:pt modelId="{8CC4DBB7-1778-504F-AC4B-6074D430602B}" type="pres">
      <dgm:prSet presAssocID="{5D415276-909B-428F-9D93-6EF58AA3F7E1}" presName="spacer" presStyleCnt="0"/>
      <dgm:spPr/>
    </dgm:pt>
    <dgm:pt modelId="{68C6A9A7-C123-3A4F-B099-2886A0D6950B}" type="pres">
      <dgm:prSet presAssocID="{12378F2F-0D1B-4A74-9146-B444F930EB98}" presName="parentText" presStyleLbl="node1" presStyleIdx="2" presStyleCnt="3">
        <dgm:presLayoutVars>
          <dgm:chMax val="0"/>
          <dgm:bulletEnabled val="1"/>
        </dgm:presLayoutVars>
      </dgm:prSet>
      <dgm:spPr/>
    </dgm:pt>
  </dgm:ptLst>
  <dgm:cxnLst>
    <dgm:cxn modelId="{7025BD0D-EE7F-4024-914F-EFF071F23BEC}" srcId="{30C52BB2-E06C-444D-AF88-3DFCF7207E49}" destId="{12378F2F-0D1B-4A74-9146-B444F930EB98}" srcOrd="2" destOrd="0" parTransId="{F77E08C9-058E-4832-95FD-7DB110BF4D0D}" sibTransId="{71CD9E33-1496-473A-A66A-D9BFA1555391}"/>
    <dgm:cxn modelId="{8ED5A516-D891-854D-B645-DCB15DF1C316}" type="presOf" srcId="{30C52BB2-E06C-444D-AF88-3DFCF7207E49}" destId="{C59383A6-B14F-C74D-BB15-45683B61A2C7}" srcOrd="0" destOrd="0" presId="urn:microsoft.com/office/officeart/2005/8/layout/vList2"/>
    <dgm:cxn modelId="{505D307B-E076-475F-8E56-6739C7352F85}" srcId="{30C52BB2-E06C-444D-AF88-3DFCF7207E49}" destId="{10ADCC88-A7A3-4473-AFF4-9D7BB74B5566}" srcOrd="1" destOrd="0" parTransId="{9CDB0C93-454C-45BA-B0AC-2C7B887DFC1D}" sibTransId="{5D415276-909B-428F-9D93-6EF58AA3F7E1}"/>
    <dgm:cxn modelId="{D6B3CCA2-12C7-4E54-880B-91678F1FDCE0}" srcId="{30C52BB2-E06C-444D-AF88-3DFCF7207E49}" destId="{E1102C03-CD0E-4BA7-A49E-5A80E111628D}" srcOrd="0" destOrd="0" parTransId="{544E0ED2-4D84-4D72-AF4C-FDF68576478D}" sibTransId="{F39ED312-B1B3-48D3-AD23-E371ABE53E70}"/>
    <dgm:cxn modelId="{5E3523CD-B0EB-8645-86EC-25F0153863D6}" type="presOf" srcId="{12378F2F-0D1B-4A74-9146-B444F930EB98}" destId="{68C6A9A7-C123-3A4F-B099-2886A0D6950B}" srcOrd="0" destOrd="0" presId="urn:microsoft.com/office/officeart/2005/8/layout/vList2"/>
    <dgm:cxn modelId="{1F868DCF-8A70-8C43-94FD-933E32385790}" type="presOf" srcId="{E1102C03-CD0E-4BA7-A49E-5A80E111628D}" destId="{009062BC-D53A-364D-8691-98687B2FE81E}" srcOrd="0" destOrd="0" presId="urn:microsoft.com/office/officeart/2005/8/layout/vList2"/>
    <dgm:cxn modelId="{7AC7ABF2-B604-5A4E-99FE-6AF36A608BFE}" type="presOf" srcId="{10ADCC88-A7A3-4473-AFF4-9D7BB74B5566}" destId="{2D24D9D5-EDD7-7F44-8A49-4689C87FED35}" srcOrd="0" destOrd="0" presId="urn:microsoft.com/office/officeart/2005/8/layout/vList2"/>
    <dgm:cxn modelId="{98544FE3-EE37-9147-87EB-48BC358F7C63}" type="presParOf" srcId="{C59383A6-B14F-C74D-BB15-45683B61A2C7}" destId="{009062BC-D53A-364D-8691-98687B2FE81E}" srcOrd="0" destOrd="0" presId="urn:microsoft.com/office/officeart/2005/8/layout/vList2"/>
    <dgm:cxn modelId="{5D8D2A61-C98A-8D4C-8681-E96F22CC1730}" type="presParOf" srcId="{C59383A6-B14F-C74D-BB15-45683B61A2C7}" destId="{4FF59342-B197-434E-AA75-6E42315F3C6D}" srcOrd="1" destOrd="0" presId="urn:microsoft.com/office/officeart/2005/8/layout/vList2"/>
    <dgm:cxn modelId="{A9782EDF-2293-6741-A971-5D375F183D8A}" type="presParOf" srcId="{C59383A6-B14F-C74D-BB15-45683B61A2C7}" destId="{2D24D9D5-EDD7-7F44-8A49-4689C87FED35}" srcOrd="2" destOrd="0" presId="urn:microsoft.com/office/officeart/2005/8/layout/vList2"/>
    <dgm:cxn modelId="{39FFCAA8-6CFB-5240-81D4-5FB8942C3857}" type="presParOf" srcId="{C59383A6-B14F-C74D-BB15-45683B61A2C7}" destId="{8CC4DBB7-1778-504F-AC4B-6074D430602B}" srcOrd="3" destOrd="0" presId="urn:microsoft.com/office/officeart/2005/8/layout/vList2"/>
    <dgm:cxn modelId="{D0C5AAC0-9B49-104A-AD70-65C1189EEC86}" type="presParOf" srcId="{C59383A6-B14F-C74D-BB15-45683B61A2C7}" destId="{68C6A9A7-C123-3A4F-B099-2886A0D6950B}"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1FA83-2C97-4D11-8E20-B0AF5D6F7E14}">
      <dsp:nvSpPr>
        <dsp:cNvPr id="0" name=""/>
        <dsp:cNvSpPr/>
      </dsp:nvSpPr>
      <dsp:spPr>
        <a:xfrm>
          <a:off x="0" y="1490"/>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1C8EED-E255-45FE-A727-EB04CADC2186}">
      <dsp:nvSpPr>
        <dsp:cNvPr id="0" name=""/>
        <dsp:cNvSpPr/>
      </dsp:nvSpPr>
      <dsp:spPr>
        <a:xfrm>
          <a:off x="192095" y="144371"/>
          <a:ext cx="349264" cy="3492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B1553A-0F47-4C53-B0D7-8BEBAF4C333D}">
      <dsp:nvSpPr>
        <dsp:cNvPr id="0" name=""/>
        <dsp:cNvSpPr/>
      </dsp:nvSpPr>
      <dsp:spPr>
        <a:xfrm>
          <a:off x="733455" y="1490"/>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Research Question</a:t>
          </a:r>
          <a:endParaRPr lang="en-US" sz="1900" kern="1200"/>
        </a:p>
      </dsp:txBody>
      <dsp:txXfrm>
        <a:off x="733455" y="1490"/>
        <a:ext cx="5949919" cy="635026"/>
      </dsp:txXfrm>
    </dsp:sp>
    <dsp:sp modelId="{393E416A-FFAB-479B-8A76-1024A06A5BE6}">
      <dsp:nvSpPr>
        <dsp:cNvPr id="0" name=""/>
        <dsp:cNvSpPr/>
      </dsp:nvSpPr>
      <dsp:spPr>
        <a:xfrm>
          <a:off x="0" y="795273"/>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B812E7-6458-4CA6-9A39-20EA0FC2CDB9}">
      <dsp:nvSpPr>
        <dsp:cNvPr id="0" name=""/>
        <dsp:cNvSpPr/>
      </dsp:nvSpPr>
      <dsp:spPr>
        <a:xfrm>
          <a:off x="192095" y="938154"/>
          <a:ext cx="349264" cy="3492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568DF6-A83E-465D-9B16-6EFB9395239B}">
      <dsp:nvSpPr>
        <dsp:cNvPr id="0" name=""/>
        <dsp:cNvSpPr/>
      </dsp:nvSpPr>
      <dsp:spPr>
        <a:xfrm>
          <a:off x="733455" y="795273"/>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Clustering Analysis Technique</a:t>
          </a:r>
          <a:endParaRPr lang="en-US" sz="1900" kern="1200"/>
        </a:p>
      </dsp:txBody>
      <dsp:txXfrm>
        <a:off x="733455" y="795273"/>
        <a:ext cx="5949919" cy="635026"/>
      </dsp:txXfrm>
    </dsp:sp>
    <dsp:sp modelId="{362C9266-7E9A-42E6-926F-9295F5850159}">
      <dsp:nvSpPr>
        <dsp:cNvPr id="0" name=""/>
        <dsp:cNvSpPr/>
      </dsp:nvSpPr>
      <dsp:spPr>
        <a:xfrm>
          <a:off x="0" y="1589057"/>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970C96-4AB5-4F30-A80D-BB0C78E3D66D}">
      <dsp:nvSpPr>
        <dsp:cNvPr id="0" name=""/>
        <dsp:cNvSpPr/>
      </dsp:nvSpPr>
      <dsp:spPr>
        <a:xfrm>
          <a:off x="192095" y="1731938"/>
          <a:ext cx="349264" cy="3492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A15B72-98F4-406F-A1A9-B7DCE875E359}">
      <dsp:nvSpPr>
        <dsp:cNvPr id="0" name=""/>
        <dsp:cNvSpPr/>
      </dsp:nvSpPr>
      <dsp:spPr>
        <a:xfrm>
          <a:off x="733455" y="1589057"/>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Technical Environment</a:t>
          </a:r>
          <a:endParaRPr lang="en-US" sz="1900" kern="1200"/>
        </a:p>
      </dsp:txBody>
      <dsp:txXfrm>
        <a:off x="733455" y="1589057"/>
        <a:ext cx="5949919" cy="635026"/>
      </dsp:txXfrm>
    </dsp:sp>
    <dsp:sp modelId="{8C9A7E04-F42B-477B-A18E-3BF14703B47B}">
      <dsp:nvSpPr>
        <dsp:cNvPr id="0" name=""/>
        <dsp:cNvSpPr/>
      </dsp:nvSpPr>
      <dsp:spPr>
        <a:xfrm>
          <a:off x="0" y="2382840"/>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D811CD-E45A-414D-A58C-5B04F1B023BD}">
      <dsp:nvSpPr>
        <dsp:cNvPr id="0" name=""/>
        <dsp:cNvSpPr/>
      </dsp:nvSpPr>
      <dsp:spPr>
        <a:xfrm>
          <a:off x="192095" y="2525721"/>
          <a:ext cx="349264" cy="3492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4EB02D-F0DE-482B-8469-3C827C59C009}">
      <dsp:nvSpPr>
        <dsp:cNvPr id="0" name=""/>
        <dsp:cNvSpPr/>
      </dsp:nvSpPr>
      <dsp:spPr>
        <a:xfrm>
          <a:off x="733455" y="2382840"/>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Data Preparation</a:t>
          </a:r>
          <a:endParaRPr lang="en-US" sz="1900" kern="1200"/>
        </a:p>
      </dsp:txBody>
      <dsp:txXfrm>
        <a:off x="733455" y="2382840"/>
        <a:ext cx="5949919" cy="635026"/>
      </dsp:txXfrm>
    </dsp:sp>
    <dsp:sp modelId="{74D839DB-DAB3-44DB-8DE2-627A4F984C19}">
      <dsp:nvSpPr>
        <dsp:cNvPr id="0" name=""/>
        <dsp:cNvSpPr/>
      </dsp:nvSpPr>
      <dsp:spPr>
        <a:xfrm>
          <a:off x="0" y="3176624"/>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0B92FB-B534-4C0E-A2C5-F952EDB635A4}">
      <dsp:nvSpPr>
        <dsp:cNvPr id="0" name=""/>
        <dsp:cNvSpPr/>
      </dsp:nvSpPr>
      <dsp:spPr>
        <a:xfrm>
          <a:off x="192095" y="3319505"/>
          <a:ext cx="349264" cy="3492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EC0341-D74E-4EE9-BF22-E320E63C37EF}">
      <dsp:nvSpPr>
        <dsp:cNvPr id="0" name=""/>
        <dsp:cNvSpPr/>
      </dsp:nvSpPr>
      <dsp:spPr>
        <a:xfrm>
          <a:off x="733455" y="3176624"/>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K-Means Clustering Analysis</a:t>
          </a:r>
          <a:endParaRPr lang="en-US" sz="1900" kern="1200"/>
        </a:p>
      </dsp:txBody>
      <dsp:txXfrm>
        <a:off x="733455" y="3176624"/>
        <a:ext cx="5949919" cy="635026"/>
      </dsp:txXfrm>
    </dsp:sp>
    <dsp:sp modelId="{0103A5CF-417D-4C29-8EE7-607EF98FF3E1}">
      <dsp:nvSpPr>
        <dsp:cNvPr id="0" name=""/>
        <dsp:cNvSpPr/>
      </dsp:nvSpPr>
      <dsp:spPr>
        <a:xfrm>
          <a:off x="0" y="3970407"/>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72C66-0ACA-4310-9948-4979D35AEF49}">
      <dsp:nvSpPr>
        <dsp:cNvPr id="0" name=""/>
        <dsp:cNvSpPr/>
      </dsp:nvSpPr>
      <dsp:spPr>
        <a:xfrm>
          <a:off x="192095" y="4113288"/>
          <a:ext cx="349264" cy="3492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2278C6-461D-4926-9B1C-88A98FF760BF}">
      <dsp:nvSpPr>
        <dsp:cNvPr id="0" name=""/>
        <dsp:cNvSpPr/>
      </dsp:nvSpPr>
      <dsp:spPr>
        <a:xfrm>
          <a:off x="733455" y="3970407"/>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Data Summary and Implications</a:t>
          </a:r>
          <a:endParaRPr lang="en-US" sz="1900" kern="1200"/>
        </a:p>
      </dsp:txBody>
      <dsp:txXfrm>
        <a:off x="733455" y="3970407"/>
        <a:ext cx="5949919" cy="635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3EEC5-66D2-4EC3-AB5D-DB4A55F51464}">
      <dsp:nvSpPr>
        <dsp:cNvPr id="0" name=""/>
        <dsp:cNvSpPr/>
      </dsp:nvSpPr>
      <dsp:spPr>
        <a:xfrm>
          <a:off x="0" y="562"/>
          <a:ext cx="6683374" cy="13159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65D857-91CE-4A18-837F-EE79BCC25638}">
      <dsp:nvSpPr>
        <dsp:cNvPr id="0" name=""/>
        <dsp:cNvSpPr/>
      </dsp:nvSpPr>
      <dsp:spPr>
        <a:xfrm>
          <a:off x="398072" y="296649"/>
          <a:ext cx="723768" cy="72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802151-A99C-4943-ACFB-07E8703BC3F6}">
      <dsp:nvSpPr>
        <dsp:cNvPr id="0" name=""/>
        <dsp:cNvSpPr/>
      </dsp:nvSpPr>
      <dsp:spPr>
        <a:xfrm>
          <a:off x="1519914" y="562"/>
          <a:ext cx="5163460"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baseline="0"/>
            <a:t>K-Means Clustering Analysis</a:t>
          </a:r>
          <a:endParaRPr lang="en-US" sz="2500" kern="1200"/>
        </a:p>
      </dsp:txBody>
      <dsp:txXfrm>
        <a:off x="1519914" y="562"/>
        <a:ext cx="5163460" cy="1315942"/>
      </dsp:txXfrm>
    </dsp:sp>
    <dsp:sp modelId="{8FDF8A7E-82DA-4FB5-A8B2-29432935341D}">
      <dsp:nvSpPr>
        <dsp:cNvPr id="0" name=""/>
        <dsp:cNvSpPr/>
      </dsp:nvSpPr>
      <dsp:spPr>
        <a:xfrm>
          <a:off x="0" y="1645491"/>
          <a:ext cx="6683374" cy="13159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C7287B-7E08-4BA5-83D5-19ABD0EBCB49}">
      <dsp:nvSpPr>
        <dsp:cNvPr id="0" name=""/>
        <dsp:cNvSpPr/>
      </dsp:nvSpPr>
      <dsp:spPr>
        <a:xfrm>
          <a:off x="398072" y="1941578"/>
          <a:ext cx="723768" cy="72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E33192-20BD-454E-B23C-5020E34AAB3F}">
      <dsp:nvSpPr>
        <dsp:cNvPr id="0" name=""/>
        <dsp:cNvSpPr/>
      </dsp:nvSpPr>
      <dsp:spPr>
        <a:xfrm>
          <a:off x="1519914" y="1645491"/>
          <a:ext cx="5163460"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baseline="0"/>
            <a:t>Goal: Determine 2-3 key attributes that are impactful to the customer churning from the company. </a:t>
          </a:r>
          <a:endParaRPr lang="en-US" sz="2500" kern="1200"/>
        </a:p>
      </dsp:txBody>
      <dsp:txXfrm>
        <a:off x="1519914" y="1645491"/>
        <a:ext cx="5163460" cy="1315942"/>
      </dsp:txXfrm>
    </dsp:sp>
    <dsp:sp modelId="{9B7DBE42-C1EB-47A3-B8F3-7F9EAE94269B}">
      <dsp:nvSpPr>
        <dsp:cNvPr id="0" name=""/>
        <dsp:cNvSpPr/>
      </dsp:nvSpPr>
      <dsp:spPr>
        <a:xfrm>
          <a:off x="0" y="3290419"/>
          <a:ext cx="6683374" cy="13159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71212-7FAF-4AA8-BE3F-6B8E8912A60C}">
      <dsp:nvSpPr>
        <dsp:cNvPr id="0" name=""/>
        <dsp:cNvSpPr/>
      </dsp:nvSpPr>
      <dsp:spPr>
        <a:xfrm>
          <a:off x="398072" y="3586506"/>
          <a:ext cx="723768" cy="72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F8D60B-9338-4D45-821C-4B9A8064206D}">
      <dsp:nvSpPr>
        <dsp:cNvPr id="0" name=""/>
        <dsp:cNvSpPr/>
      </dsp:nvSpPr>
      <dsp:spPr>
        <a:xfrm>
          <a:off x="1519914" y="3290419"/>
          <a:ext cx="5163460"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baseline="0"/>
            <a:t>Assumption: All variables are continuous numerical in type.</a:t>
          </a:r>
          <a:endParaRPr lang="en-US" sz="2500" kern="1200"/>
        </a:p>
      </dsp:txBody>
      <dsp:txXfrm>
        <a:off x="1519914" y="3290419"/>
        <a:ext cx="5163460" cy="13159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EEBDF-181F-6047-9A58-77979B722E26}">
      <dsp:nvSpPr>
        <dsp:cNvPr id="0" name=""/>
        <dsp:cNvSpPr/>
      </dsp:nvSpPr>
      <dsp:spPr>
        <a:xfrm>
          <a:off x="0" y="0"/>
          <a:ext cx="585541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CED814-8585-BA4A-9748-D70EF255FD6F}">
      <dsp:nvSpPr>
        <dsp:cNvPr id="0" name=""/>
        <dsp:cNvSpPr/>
      </dsp:nvSpPr>
      <dsp:spPr>
        <a:xfrm>
          <a:off x="0" y="0"/>
          <a:ext cx="5855415" cy="48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Jupyter Notebook</a:t>
          </a:r>
          <a:endParaRPr lang="en-US" sz="2300" kern="1200"/>
        </a:p>
      </dsp:txBody>
      <dsp:txXfrm>
        <a:off x="0" y="0"/>
        <a:ext cx="5855415" cy="480930"/>
      </dsp:txXfrm>
    </dsp:sp>
    <dsp:sp modelId="{5778340A-6F65-7648-B5D6-8A89BFDE60E2}">
      <dsp:nvSpPr>
        <dsp:cNvPr id="0" name=""/>
        <dsp:cNvSpPr/>
      </dsp:nvSpPr>
      <dsp:spPr>
        <a:xfrm>
          <a:off x="0" y="480930"/>
          <a:ext cx="585541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4C2A7-B103-994D-8ADB-FA5D20F34FD4}">
      <dsp:nvSpPr>
        <dsp:cNvPr id="0" name=""/>
        <dsp:cNvSpPr/>
      </dsp:nvSpPr>
      <dsp:spPr>
        <a:xfrm>
          <a:off x="0" y="480930"/>
          <a:ext cx="5855415" cy="48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Python</a:t>
          </a:r>
          <a:endParaRPr lang="en-US" sz="2300" kern="1200"/>
        </a:p>
      </dsp:txBody>
      <dsp:txXfrm>
        <a:off x="0" y="480930"/>
        <a:ext cx="5855415" cy="480930"/>
      </dsp:txXfrm>
    </dsp:sp>
    <dsp:sp modelId="{8DC39087-0B04-7D49-9929-7BC85BFC44F5}">
      <dsp:nvSpPr>
        <dsp:cNvPr id="0" name=""/>
        <dsp:cNvSpPr/>
      </dsp:nvSpPr>
      <dsp:spPr>
        <a:xfrm>
          <a:off x="0" y="961860"/>
          <a:ext cx="585541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59BCE4-B3D5-374C-86C1-C45C4A4ACF1C}">
      <dsp:nvSpPr>
        <dsp:cNvPr id="0" name=""/>
        <dsp:cNvSpPr/>
      </dsp:nvSpPr>
      <dsp:spPr>
        <a:xfrm>
          <a:off x="0" y="961860"/>
          <a:ext cx="5855415" cy="48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Pandas</a:t>
          </a:r>
          <a:endParaRPr lang="en-US" sz="2300" kern="1200"/>
        </a:p>
      </dsp:txBody>
      <dsp:txXfrm>
        <a:off x="0" y="961860"/>
        <a:ext cx="5855415" cy="480930"/>
      </dsp:txXfrm>
    </dsp:sp>
    <dsp:sp modelId="{EA698A5F-4405-784F-A250-B6210DC72C77}">
      <dsp:nvSpPr>
        <dsp:cNvPr id="0" name=""/>
        <dsp:cNvSpPr/>
      </dsp:nvSpPr>
      <dsp:spPr>
        <a:xfrm>
          <a:off x="0" y="1442791"/>
          <a:ext cx="585541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4BEC0F-1CD1-184D-AE12-9DC1FA6F0F00}">
      <dsp:nvSpPr>
        <dsp:cNvPr id="0" name=""/>
        <dsp:cNvSpPr/>
      </dsp:nvSpPr>
      <dsp:spPr>
        <a:xfrm>
          <a:off x="0" y="1442791"/>
          <a:ext cx="5855415" cy="48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Numpy</a:t>
          </a:r>
          <a:endParaRPr lang="en-US" sz="2300" kern="1200"/>
        </a:p>
      </dsp:txBody>
      <dsp:txXfrm>
        <a:off x="0" y="1442791"/>
        <a:ext cx="5855415" cy="480930"/>
      </dsp:txXfrm>
    </dsp:sp>
    <dsp:sp modelId="{E6CA3DD0-B9BA-5447-93DD-6FE81166344B}">
      <dsp:nvSpPr>
        <dsp:cNvPr id="0" name=""/>
        <dsp:cNvSpPr/>
      </dsp:nvSpPr>
      <dsp:spPr>
        <a:xfrm>
          <a:off x="0" y="1923721"/>
          <a:ext cx="585541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EE2E7-D7A0-B849-822D-B510FD178B9C}">
      <dsp:nvSpPr>
        <dsp:cNvPr id="0" name=""/>
        <dsp:cNvSpPr/>
      </dsp:nvSpPr>
      <dsp:spPr>
        <a:xfrm>
          <a:off x="0" y="1923721"/>
          <a:ext cx="5855415" cy="48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Matplotlib</a:t>
          </a:r>
          <a:endParaRPr lang="en-US" sz="2300" kern="1200"/>
        </a:p>
      </dsp:txBody>
      <dsp:txXfrm>
        <a:off x="0" y="1923721"/>
        <a:ext cx="5855415" cy="480930"/>
      </dsp:txXfrm>
    </dsp:sp>
    <dsp:sp modelId="{00AAAF5C-010E-9F4E-98E3-1D14F962BA8B}">
      <dsp:nvSpPr>
        <dsp:cNvPr id="0" name=""/>
        <dsp:cNvSpPr/>
      </dsp:nvSpPr>
      <dsp:spPr>
        <a:xfrm>
          <a:off x="0" y="2404652"/>
          <a:ext cx="585541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3B98BE-526C-CB41-B9B7-DD06A4A8563E}">
      <dsp:nvSpPr>
        <dsp:cNvPr id="0" name=""/>
        <dsp:cNvSpPr/>
      </dsp:nvSpPr>
      <dsp:spPr>
        <a:xfrm>
          <a:off x="0" y="2404652"/>
          <a:ext cx="5855415" cy="48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Kmeans</a:t>
          </a:r>
          <a:endParaRPr lang="en-US" sz="2300" kern="1200"/>
        </a:p>
      </dsp:txBody>
      <dsp:txXfrm>
        <a:off x="0" y="2404652"/>
        <a:ext cx="5855415" cy="480930"/>
      </dsp:txXfrm>
    </dsp:sp>
    <dsp:sp modelId="{54ECE070-98F6-5441-8BE6-F84980B8086C}">
      <dsp:nvSpPr>
        <dsp:cNvPr id="0" name=""/>
        <dsp:cNvSpPr/>
      </dsp:nvSpPr>
      <dsp:spPr>
        <a:xfrm>
          <a:off x="0" y="2885582"/>
          <a:ext cx="585541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2ECEDB-6771-5A42-9F41-EC8251675229}">
      <dsp:nvSpPr>
        <dsp:cNvPr id="0" name=""/>
        <dsp:cNvSpPr/>
      </dsp:nvSpPr>
      <dsp:spPr>
        <a:xfrm>
          <a:off x="0" y="2885582"/>
          <a:ext cx="5855415" cy="48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StandardScaler</a:t>
          </a:r>
          <a:endParaRPr lang="en-US" sz="2300" kern="1200"/>
        </a:p>
      </dsp:txBody>
      <dsp:txXfrm>
        <a:off x="0" y="2885582"/>
        <a:ext cx="5855415" cy="480930"/>
      </dsp:txXfrm>
    </dsp:sp>
    <dsp:sp modelId="{04ABB59F-300A-B54B-81FF-6B3EB6B01DB6}">
      <dsp:nvSpPr>
        <dsp:cNvPr id="0" name=""/>
        <dsp:cNvSpPr/>
      </dsp:nvSpPr>
      <dsp:spPr>
        <a:xfrm>
          <a:off x="0" y="3366513"/>
          <a:ext cx="585541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4DB23B-0059-6545-8135-3E2AB8BF04D7}">
      <dsp:nvSpPr>
        <dsp:cNvPr id="0" name=""/>
        <dsp:cNvSpPr/>
      </dsp:nvSpPr>
      <dsp:spPr>
        <a:xfrm>
          <a:off x="0" y="3366513"/>
          <a:ext cx="5855415" cy="480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a:t>KneeLocator</a:t>
          </a:r>
          <a:endParaRPr lang="en-US" sz="2300" kern="1200"/>
        </a:p>
      </dsp:txBody>
      <dsp:txXfrm>
        <a:off x="0" y="3366513"/>
        <a:ext cx="5855415" cy="480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E2E84-4820-5F44-A1D6-6F3612EB05C4}">
      <dsp:nvSpPr>
        <dsp:cNvPr id="0" name=""/>
        <dsp:cNvSpPr/>
      </dsp:nvSpPr>
      <dsp:spPr>
        <a:xfrm>
          <a:off x="0" y="640200"/>
          <a:ext cx="6683374" cy="1599901"/>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baseline="0"/>
            <a:t>Reduce Data Set</a:t>
          </a:r>
          <a:endParaRPr lang="en-US" sz="4400" kern="1200"/>
        </a:p>
      </dsp:txBody>
      <dsp:txXfrm>
        <a:off x="78101" y="718301"/>
        <a:ext cx="6527172" cy="1443699"/>
      </dsp:txXfrm>
    </dsp:sp>
    <dsp:sp modelId="{58D0068C-8CD7-2044-8278-00814FBA4787}">
      <dsp:nvSpPr>
        <dsp:cNvPr id="0" name=""/>
        <dsp:cNvSpPr/>
      </dsp:nvSpPr>
      <dsp:spPr>
        <a:xfrm>
          <a:off x="0" y="2366822"/>
          <a:ext cx="6683374" cy="1599901"/>
        </a:xfrm>
        <a:prstGeom prst="roundRect">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baseline="0"/>
            <a:t>All variables are continuous numerical in data type.</a:t>
          </a:r>
          <a:endParaRPr lang="en-US" sz="4400" kern="1200"/>
        </a:p>
      </dsp:txBody>
      <dsp:txXfrm>
        <a:off x="78101" y="2444923"/>
        <a:ext cx="6527172" cy="14436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062BC-D53A-364D-8691-98687B2FE81E}">
      <dsp:nvSpPr>
        <dsp:cNvPr id="0" name=""/>
        <dsp:cNvSpPr/>
      </dsp:nvSpPr>
      <dsp:spPr>
        <a:xfrm>
          <a:off x="0" y="50543"/>
          <a:ext cx="6683374" cy="1446266"/>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baseline="0"/>
            <a:t>Results: Data model with two highly concentrated clusters.</a:t>
          </a:r>
          <a:endParaRPr lang="en-US" sz="2900" kern="1200"/>
        </a:p>
      </dsp:txBody>
      <dsp:txXfrm>
        <a:off x="70601" y="121144"/>
        <a:ext cx="6542172" cy="1305064"/>
      </dsp:txXfrm>
    </dsp:sp>
    <dsp:sp modelId="{2D24D9D5-EDD7-7F44-8A49-4689C87FED35}">
      <dsp:nvSpPr>
        <dsp:cNvPr id="0" name=""/>
        <dsp:cNvSpPr/>
      </dsp:nvSpPr>
      <dsp:spPr>
        <a:xfrm>
          <a:off x="0" y="1580329"/>
          <a:ext cx="6683374" cy="1446266"/>
        </a:xfrm>
        <a:prstGeom prst="roundRect">
          <a:avLst/>
        </a:prstGeom>
        <a:gradFill rotWithShape="0">
          <a:gsLst>
            <a:gs pos="0">
              <a:schemeClr val="accent2">
                <a:hueOff val="-2187096"/>
                <a:satOff val="-4210"/>
                <a:lumOff val="294"/>
                <a:alphaOff val="0"/>
                <a:tint val="94000"/>
                <a:satMod val="100000"/>
                <a:lumMod val="108000"/>
              </a:schemeClr>
            </a:gs>
            <a:gs pos="50000">
              <a:schemeClr val="accent2">
                <a:hueOff val="-2187096"/>
                <a:satOff val="-4210"/>
                <a:lumOff val="294"/>
                <a:alphaOff val="0"/>
                <a:tint val="98000"/>
                <a:shade val="100000"/>
                <a:satMod val="100000"/>
                <a:lumMod val="100000"/>
              </a:schemeClr>
            </a:gs>
            <a:gs pos="100000">
              <a:schemeClr val="accent2">
                <a:hueOff val="-2187096"/>
                <a:satOff val="-4210"/>
                <a:lumOff val="294"/>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baseline="0"/>
            <a:t>Limitations: Determining the number of clusters.</a:t>
          </a:r>
          <a:endParaRPr lang="en-US" sz="2900" kern="1200"/>
        </a:p>
      </dsp:txBody>
      <dsp:txXfrm>
        <a:off x="70601" y="1650930"/>
        <a:ext cx="6542172" cy="1305064"/>
      </dsp:txXfrm>
    </dsp:sp>
    <dsp:sp modelId="{68C6A9A7-C123-3A4F-B099-2886A0D6950B}">
      <dsp:nvSpPr>
        <dsp:cNvPr id="0" name=""/>
        <dsp:cNvSpPr/>
      </dsp:nvSpPr>
      <dsp:spPr>
        <a:xfrm>
          <a:off x="0" y="3110115"/>
          <a:ext cx="6683374" cy="1446266"/>
        </a:xfrm>
        <a:prstGeom prst="roundRect">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baseline="0"/>
            <a:t>Recommendations: Marketing campaign targeting new customers with higher-than-average monthly charges. </a:t>
          </a:r>
          <a:endParaRPr lang="en-US" sz="2900" kern="1200"/>
        </a:p>
      </dsp:txBody>
      <dsp:txXfrm>
        <a:off x="70601" y="3180716"/>
        <a:ext cx="6542172" cy="13050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61D78-AEE5-514F-ADD0-A96E3233D4FE}" type="datetimeFigureOut">
              <a:rPr lang="en-US" smtClean="0"/>
              <a:t>9/24/22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2BC91-1A66-D048-87DB-F6D2DA78EE43}" type="slidenum">
              <a:rPr lang="en-US" smtClean="0"/>
              <a:t>‹#›</a:t>
            </a:fld>
            <a:endParaRPr lang="en-US"/>
          </a:p>
        </p:txBody>
      </p:sp>
    </p:spTree>
    <p:extLst>
      <p:ext uri="{BB962C8B-B14F-4D97-AF65-F5344CB8AC3E}">
        <p14:creationId xmlns:p14="http://schemas.microsoft.com/office/powerpoint/2010/main" val="3647451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Jill Rivera, and I am a student in the Master of Science in Data Analytics program at Western Governors University. Today I will be presenting the performance assessment for D212 Data Mining II, Task 1 on clustering analysis. </a:t>
            </a:r>
          </a:p>
          <a:p>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a:t>
            </a:fld>
            <a:endParaRPr lang="en-US"/>
          </a:p>
        </p:txBody>
      </p:sp>
    </p:spTree>
    <p:extLst>
      <p:ext uri="{BB962C8B-B14F-4D97-AF65-F5344CB8AC3E}">
        <p14:creationId xmlns:p14="http://schemas.microsoft.com/office/powerpoint/2010/main" val="3130280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in keeping true to the assumption of the variables all being continuous numerical in type, another data frame for only numerical data is created. We now have a data frame that is 2,650 rows and five data attributes.  </a:t>
            </a:r>
          </a:p>
          <a:p>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10</a:t>
            </a:fld>
            <a:endParaRPr lang="en-US"/>
          </a:p>
        </p:txBody>
      </p:sp>
    </p:spTree>
    <p:extLst>
      <p:ext uri="{BB962C8B-B14F-4D97-AF65-F5344CB8AC3E}">
        <p14:creationId xmlns:p14="http://schemas.microsoft.com/office/powerpoint/2010/main" val="211360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Now that the data frame is a more manageable size and consists of only numerical data points on customers who have left the provider, we can explore the data. First, a pair plot is created on the data frame using Seaborn. This plot is used to look at the relationship between each of the variables. For this analysis, those with a linear relationship will be noted as they can skew the results of the calculation.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11</a:t>
            </a:fld>
            <a:endParaRPr lang="en-US"/>
          </a:p>
        </p:txBody>
      </p:sp>
    </p:spTree>
    <p:extLst>
      <p:ext uri="{BB962C8B-B14F-4D97-AF65-F5344CB8AC3E}">
        <p14:creationId xmlns:p14="http://schemas.microsoft.com/office/powerpoint/2010/main" val="2697499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the variables are renamed to make the graphs easier to read. The standard metrics of the variables are displayed using the describe method.</a:t>
            </a:r>
            <a:r>
              <a:rPr lang="en-US" sz="2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12</a:t>
            </a:fld>
            <a:endParaRPr lang="en-US"/>
          </a:p>
        </p:txBody>
      </p:sp>
    </p:spTree>
    <p:extLst>
      <p:ext uri="{BB962C8B-B14F-4D97-AF65-F5344CB8AC3E}">
        <p14:creationId xmlns:p14="http://schemas.microsoft.com/office/powerpoint/2010/main" val="2762699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frame that will be used for the analysis is exported from the notebook into a csv file labeled “212clean_task1.csv” using Pandas. This file is attached in this submission for review.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14</a:t>
            </a:fld>
            <a:endParaRPr lang="en-US"/>
          </a:p>
        </p:txBody>
      </p:sp>
    </p:spTree>
    <p:extLst>
      <p:ext uri="{BB962C8B-B14F-4D97-AF65-F5344CB8AC3E}">
        <p14:creationId xmlns:p14="http://schemas.microsoft.com/office/powerpoint/2010/main" val="2632391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Clustering analysis is performed and analyzed using the K-Means unsupervised machine learning technique.</a:t>
            </a:r>
            <a:r>
              <a:rPr lang="en-US" dirty="0">
                <a:effectLst/>
              </a:rPr>
              <a:t> </a:t>
            </a:r>
            <a:r>
              <a:rPr lang="en-US" sz="1800" dirty="0">
                <a:solidFill>
                  <a:srgbClr val="000000"/>
                </a:solidFill>
                <a:effectLst/>
                <a:latin typeface="Times New Roman" panose="02020603050405020304" pitchFamily="18" charset="0"/>
                <a:ea typeface="Calibri" panose="020F0502020204030204" pitchFamily="34" charset="0"/>
              </a:rPr>
              <a:t>To begin the K-Means calculations, first the variables which are highly correlated need to be removed. This was determined by the pair plot that was done previously in the data exploration step of the analysis. Since bandwidth and tenure were linear on the pair plot, bandwidth will be removed to reduce the linearity.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15</a:t>
            </a:fld>
            <a:endParaRPr lang="en-US"/>
          </a:p>
        </p:txBody>
      </p:sp>
    </p:spTree>
    <p:extLst>
      <p:ext uri="{BB962C8B-B14F-4D97-AF65-F5344CB8AC3E}">
        <p14:creationId xmlns:p14="http://schemas.microsoft.com/office/powerpoint/2010/main" val="409148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Next, a heatmap is created to verify which variables are highly related to each other.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16</a:t>
            </a:fld>
            <a:endParaRPr lang="en-US"/>
          </a:p>
        </p:txBody>
      </p:sp>
    </p:spTree>
    <p:extLst>
      <p:ext uri="{BB962C8B-B14F-4D97-AF65-F5344CB8AC3E}">
        <p14:creationId xmlns:p14="http://schemas.microsoft.com/office/powerpoint/2010/main" val="35727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Then, a scatter plot is created for the two variables which show the highest correlation. The variables of monthly charge and tenure are selected for this from the heatmap.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17</a:t>
            </a:fld>
            <a:endParaRPr lang="en-US"/>
          </a:p>
        </p:txBody>
      </p:sp>
    </p:spTree>
    <p:extLst>
      <p:ext uri="{BB962C8B-B14F-4D97-AF65-F5344CB8AC3E}">
        <p14:creationId xmlns:p14="http://schemas.microsoft.com/office/powerpoint/2010/main" val="3553470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A box plot is produced to identify any outlying variables in the data.</a:t>
            </a:r>
            <a:r>
              <a:rPr lang="en-US" dirty="0">
                <a:effectLst/>
              </a:rPr>
              <a:t>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18</a:t>
            </a:fld>
            <a:endParaRPr lang="en-US"/>
          </a:p>
        </p:txBody>
      </p:sp>
    </p:spTree>
    <p:extLst>
      <p:ext uri="{BB962C8B-B14F-4D97-AF65-F5344CB8AC3E}">
        <p14:creationId xmlns:p14="http://schemas.microsoft.com/office/powerpoint/2010/main" val="1649026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When using the K-Means technique, there are two methods to determine the number of clusters that optimizes your model. These methods are the elbow method and the silhouette method. Both will be performed for this analysis. First, the elbow method is performed using the Knee Locator package installed previously. This method shows that three clusters is optimal.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19</a:t>
            </a:fld>
            <a:endParaRPr lang="en-US"/>
          </a:p>
        </p:txBody>
      </p:sp>
    </p:spTree>
    <p:extLst>
      <p:ext uri="{BB962C8B-B14F-4D97-AF65-F5344CB8AC3E}">
        <p14:creationId xmlns:p14="http://schemas.microsoft.com/office/powerpoint/2010/main" val="3494748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Next, performing the silhouette method from Scikit Learn, only two clusters are recommended for the analysis.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20</a:t>
            </a:fld>
            <a:endParaRPr lang="en-US"/>
          </a:p>
        </p:txBody>
      </p:sp>
    </p:spTree>
    <p:extLst>
      <p:ext uri="{BB962C8B-B14F-4D97-AF65-F5344CB8AC3E}">
        <p14:creationId xmlns:p14="http://schemas.microsoft.com/office/powerpoint/2010/main" val="5642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will first review the research question created for this clustering analysis based on the data dictionary provided with the data set. The technique used to perform the clustering analysis is discussed for its assumptions and method. The technical environment used to perform the analysis will be explained before showing the way the data is prepared for analysis. The K-Means clustering analysis is performed, and then the results and limitations are covered in a data summary. </a:t>
            </a:r>
          </a:p>
        </p:txBody>
      </p:sp>
      <p:sp>
        <p:nvSpPr>
          <p:cNvPr id="4" name="Slide Number Placeholder 3"/>
          <p:cNvSpPr>
            <a:spLocks noGrp="1"/>
          </p:cNvSpPr>
          <p:nvPr>
            <p:ph type="sldNum" sz="quarter" idx="5"/>
          </p:nvPr>
        </p:nvSpPr>
        <p:spPr/>
        <p:txBody>
          <a:bodyPr/>
          <a:lstStyle/>
          <a:p>
            <a:fld id="{0B82BC91-1A66-D048-87DB-F6D2DA78EE43}" type="slidenum">
              <a:rPr lang="en-US" smtClean="0"/>
              <a:t>2</a:t>
            </a:fld>
            <a:endParaRPr lang="en-US"/>
          </a:p>
        </p:txBody>
      </p:sp>
    </p:spTree>
    <p:extLst>
      <p:ext uri="{BB962C8B-B14F-4D97-AF65-F5344CB8AC3E}">
        <p14:creationId xmlns:p14="http://schemas.microsoft.com/office/powerpoint/2010/main" val="3011312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Using the results of the silhouette method, the K-Means clustering analysis is performed using two clusters. Using </a:t>
            </a:r>
            <a:r>
              <a:rPr lang="en-US" sz="1800" dirty="0" err="1">
                <a:solidFill>
                  <a:srgbClr val="000000"/>
                </a:solidFill>
                <a:effectLst/>
                <a:latin typeface="Times New Roman" panose="02020603050405020304" pitchFamily="18" charset="0"/>
                <a:ea typeface="Calibri" panose="020F0502020204030204" pitchFamily="34" charset="0"/>
              </a:rPr>
              <a:t>KMeans</a:t>
            </a:r>
            <a:r>
              <a:rPr lang="en-US" sz="1800" dirty="0">
                <a:solidFill>
                  <a:srgbClr val="000000"/>
                </a:solidFill>
                <a:effectLst/>
                <a:latin typeface="Times New Roman" panose="02020603050405020304" pitchFamily="18" charset="0"/>
                <a:ea typeface="Calibri" panose="020F0502020204030204" pitchFamily="34" charset="0"/>
              </a:rPr>
              <a:t> from Scikit Learn, the k is set to two and the resulting initial model is created.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21</a:t>
            </a:fld>
            <a:endParaRPr lang="en-US"/>
          </a:p>
        </p:txBody>
      </p:sp>
    </p:spTree>
    <p:extLst>
      <p:ext uri="{BB962C8B-B14F-4D97-AF65-F5344CB8AC3E}">
        <p14:creationId xmlns:p14="http://schemas.microsoft.com/office/powerpoint/2010/main" val="3048756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Testing the data using the results of the elbow method is conducted next, setting the k value to three and producing the results shown in the scatter plot.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22</a:t>
            </a:fld>
            <a:endParaRPr lang="en-US"/>
          </a:p>
        </p:txBody>
      </p:sp>
    </p:spTree>
    <p:extLst>
      <p:ext uri="{BB962C8B-B14F-4D97-AF65-F5344CB8AC3E}">
        <p14:creationId xmlns:p14="http://schemas.microsoft.com/office/powerpoint/2010/main" val="2517990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The accuracy of the model created can be tested using the Silhouette Analysis Plot. First, the silhouette coefficient is calculated, which is a calculation of how cohesive the data points are for each k. The silhouette coefficient can range from -1 to 1. Interpreting this coefficient, a score close to 0 indicates overlapping of clusters, a value close to -1 shows a very spread-out cluster, and a score close to 1 represents a very compact cluster. (Banerji, 2022) For this analysis, k is maximized at 2 clusters with a coefficient of 0.6092.</a:t>
            </a:r>
            <a:r>
              <a:rPr lang="en-US" dirty="0">
                <a:effectLst/>
              </a:rPr>
              <a:t>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23</a:t>
            </a:fld>
            <a:endParaRPr lang="en-US"/>
          </a:p>
        </p:txBody>
      </p:sp>
    </p:spTree>
    <p:extLst>
      <p:ext uri="{BB962C8B-B14F-4D97-AF65-F5344CB8AC3E}">
        <p14:creationId xmlns:p14="http://schemas.microsoft.com/office/powerpoint/2010/main" val="421417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solidFill>
                  <a:srgbClr val="000000"/>
                </a:solidFill>
                <a:effectLst/>
                <a:latin typeface="Times New Roman" panose="02020603050405020304" pitchFamily="18" charset="0"/>
                <a:ea typeface="Calibri" panose="020F0502020204030204" pitchFamily="34" charset="0"/>
              </a:rPr>
              <a:t>Next, Scikit </a:t>
            </a:r>
            <a:r>
              <a:rPr lang="en-US" sz="1800" i="1" dirty="0" err="1">
                <a:solidFill>
                  <a:srgbClr val="000000"/>
                </a:solidFill>
                <a:effectLst/>
                <a:latin typeface="Times New Roman" panose="02020603050405020304" pitchFamily="18" charset="0"/>
                <a:ea typeface="Calibri" panose="020F0502020204030204" pitchFamily="34" charset="0"/>
              </a:rPr>
              <a:t>Learn’s</a:t>
            </a:r>
            <a:r>
              <a:rPr lang="en-US" sz="1800" i="1" dirty="0">
                <a:solidFill>
                  <a:srgbClr val="000000"/>
                </a:solidFill>
                <a:effectLst/>
                <a:latin typeface="Times New Roman" panose="02020603050405020304" pitchFamily="18" charset="0"/>
                <a:ea typeface="Calibri" panose="020F0502020204030204" pitchFamily="34" charset="0"/>
              </a:rPr>
              <a:t> packages </a:t>
            </a:r>
            <a:r>
              <a:rPr lang="en-US" sz="1800" i="1" dirty="0" err="1">
                <a:solidFill>
                  <a:srgbClr val="000000"/>
                </a:solidFill>
                <a:effectLst/>
                <a:latin typeface="Times New Roman" panose="02020603050405020304" pitchFamily="18" charset="0"/>
                <a:ea typeface="Calibri" panose="020F0502020204030204" pitchFamily="34" charset="0"/>
              </a:rPr>
              <a:t>make_blobs</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KMeans</a:t>
            </a:r>
            <a:r>
              <a:rPr lang="en-US" sz="1800" i="1" dirty="0">
                <a:solidFill>
                  <a:srgbClr val="000000"/>
                </a:solidFill>
                <a:effectLst/>
                <a:latin typeface="Times New Roman" panose="02020603050405020304" pitchFamily="18" charset="0"/>
                <a:ea typeface="Calibri" panose="020F0502020204030204" pitchFamily="34" charset="0"/>
              </a:rPr>
              <a:t>, and </a:t>
            </a:r>
            <a:r>
              <a:rPr lang="en-US" sz="1800" i="1" dirty="0" err="1">
                <a:solidFill>
                  <a:srgbClr val="000000"/>
                </a:solidFill>
                <a:effectLst/>
                <a:latin typeface="Times New Roman" panose="02020603050405020304" pitchFamily="18" charset="0"/>
                <a:ea typeface="Calibri" panose="020F0502020204030204" pitchFamily="34" charset="0"/>
              </a:rPr>
              <a:t>silhouette_samples</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silhouette_score</a:t>
            </a:r>
            <a:r>
              <a:rPr lang="en-US" sz="1800" i="1" dirty="0">
                <a:solidFill>
                  <a:srgbClr val="000000"/>
                </a:solidFill>
                <a:effectLst/>
                <a:latin typeface="Times New Roman" panose="02020603050405020304" pitchFamily="18" charset="0"/>
                <a:ea typeface="Calibri" panose="020F0502020204030204" pitchFamily="34" charset="0"/>
              </a:rPr>
              <a:t> are used to create the silhouette analysis plots for each k. A for loop is used to cycle through the k’s and create the silhouette plots and scatter plots for each. This analysis again verified that two clusters is the optimal number for this data.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24</a:t>
            </a:fld>
            <a:endParaRPr lang="en-US"/>
          </a:p>
        </p:txBody>
      </p:sp>
    </p:spTree>
    <p:extLst>
      <p:ext uri="{BB962C8B-B14F-4D97-AF65-F5344CB8AC3E}">
        <p14:creationId xmlns:p14="http://schemas.microsoft.com/office/powerpoint/2010/main" val="4039940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solidFill>
                  <a:srgbClr val="000000"/>
                </a:solidFill>
                <a:effectLst/>
                <a:latin typeface="Times New Roman" panose="02020603050405020304" pitchFamily="18" charset="0"/>
                <a:ea typeface="Calibri" panose="020F0502020204030204" pitchFamily="34" charset="0"/>
              </a:rPr>
              <a:t>This analysis again verified that two clusters is the optimal number for this data.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25</a:t>
            </a:fld>
            <a:endParaRPr lang="en-US"/>
          </a:p>
        </p:txBody>
      </p:sp>
    </p:spTree>
    <p:extLst>
      <p:ext uri="{BB962C8B-B14F-4D97-AF65-F5344CB8AC3E}">
        <p14:creationId xmlns:p14="http://schemas.microsoft.com/office/powerpoint/2010/main" val="1810458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The K-Means analysis showed definite clusters of data points in the analysis. These clusters are highly concentrated, showing that the data points all have a small Euclidian distance from the centroid of the cluster. This suggests that the model is accurate and representative of the data. The variables determined to impact the churned customers in the greatest manner are monthly charge and tenure. The higher the monthly charge and the lower tenure values, equate to the customer discontinuing the service with the provider. </a:t>
            </a:r>
          </a:p>
          <a:p>
            <a:endParaRPr lang="en-US" sz="1800" dirty="0">
              <a:solidFill>
                <a:srgbClr val="000000"/>
              </a:solidFill>
              <a:effectLst/>
              <a:latin typeface="Times New Roman" panose="02020603050405020304" pitchFamily="18" charset="0"/>
            </a:endParaRPr>
          </a:p>
          <a:p>
            <a:r>
              <a:rPr lang="en-US" sz="1800" dirty="0">
                <a:solidFill>
                  <a:srgbClr val="000000"/>
                </a:solidFill>
                <a:effectLst/>
                <a:latin typeface="Times New Roman" panose="02020603050405020304" pitchFamily="18" charset="0"/>
                <a:ea typeface="Calibri" panose="020F0502020204030204" pitchFamily="34" charset="0"/>
              </a:rPr>
              <a:t>A limitation of the analysis was determining the number of clusters that was best for the analysis. There are two methods that are used in this analysis, and they differ in their results. Diving further into the silhouette method and obtaining the coefficients and creating the silhouette analysis helped to clarify the optimal number of clusters. </a:t>
            </a:r>
          </a:p>
          <a:p>
            <a:endParaRPr lang="en-US" sz="1800" dirty="0">
              <a:solidFill>
                <a:srgbClr val="000000"/>
              </a:solidFill>
              <a:effectLst/>
              <a:latin typeface="Times New Roman" panose="02020603050405020304" pitchFamily="18" charset="0"/>
            </a:endParaRPr>
          </a:p>
          <a:p>
            <a:r>
              <a:rPr lang="en-US" sz="1800" dirty="0">
                <a:solidFill>
                  <a:srgbClr val="000000"/>
                </a:solidFill>
                <a:effectLst/>
                <a:latin typeface="Times New Roman" panose="02020603050405020304" pitchFamily="18" charset="0"/>
                <a:ea typeface="Calibri" panose="020F0502020204030204" pitchFamily="34" charset="0"/>
              </a:rPr>
              <a:t>The results of the K-Means analysis showed that a high monthly charge early into a customer’s service is the main factors for their decision to leave the provider. Creating a marketing campaign to target these customers and offer them a discount incentive for remaining with the service would increase the chance of retaining the customer.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26</a:t>
            </a:fld>
            <a:endParaRPr lang="en-US"/>
          </a:p>
        </p:txBody>
      </p:sp>
    </p:spTree>
    <p:extLst>
      <p:ext uri="{BB962C8B-B14F-4D97-AF65-F5344CB8AC3E}">
        <p14:creationId xmlns:p14="http://schemas.microsoft.com/office/powerpoint/2010/main" val="1947603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
        <p:nvSpPr>
          <p:cNvPr id="4" name="Slide Number Placeholder 3"/>
          <p:cNvSpPr>
            <a:spLocks noGrp="1"/>
          </p:cNvSpPr>
          <p:nvPr>
            <p:ph type="sldNum" sz="quarter" idx="5"/>
          </p:nvPr>
        </p:nvSpPr>
        <p:spPr/>
        <p:txBody>
          <a:bodyPr/>
          <a:lstStyle/>
          <a:p>
            <a:fld id="{0B82BC91-1A66-D048-87DB-F6D2DA78EE43}" type="slidenum">
              <a:rPr lang="en-US" smtClean="0"/>
              <a:t>27</a:t>
            </a:fld>
            <a:endParaRPr lang="en-US"/>
          </a:p>
        </p:txBody>
      </p:sp>
    </p:spTree>
    <p:extLst>
      <p:ext uri="{BB962C8B-B14F-4D97-AF65-F5344CB8AC3E}">
        <p14:creationId xmlns:p14="http://schemas.microsoft.com/office/powerpoint/2010/main" val="195933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rPr>
              <a:t>A telecommunications company is trying to develop a better understanding of their customers. They want to know why their customers are churning and how they can develop a better relationship with these customers. To analyze this, the question: What key attributes impact churned customers the most? will be answered.</a:t>
            </a:r>
            <a:r>
              <a:rPr lang="en-US" dirty="0">
                <a:effectLst/>
              </a:rPr>
              <a:t> </a:t>
            </a:r>
            <a:r>
              <a:rPr lang="en-US" sz="1200" dirty="0">
                <a:solidFill>
                  <a:srgbClr val="000000"/>
                </a:solidFill>
                <a:effectLst/>
                <a:latin typeface="Times New Roman" panose="02020603050405020304" pitchFamily="18" charset="0"/>
                <a:ea typeface="Calibri" panose="020F0502020204030204" pitchFamily="34" charset="0"/>
              </a:rPr>
              <a:t>To answer and analyze the research question posed, a clustering technique called K-Means will be performed. Clustering is the collection of data points that are aggregated together due to their similarities. The goal of this analysis will be to determine two to three key attributes that are impactful to the customer churning from the company. Once these variables are identified, new marketing campaigns and target products can be developed to retain future customers with similar attributes. </a:t>
            </a:r>
            <a:endParaRPr lang="en-US" dirty="0"/>
          </a:p>
          <a:p>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3</a:t>
            </a:fld>
            <a:endParaRPr lang="en-US"/>
          </a:p>
        </p:txBody>
      </p:sp>
    </p:spTree>
    <p:extLst>
      <p:ext uri="{BB962C8B-B14F-4D97-AF65-F5344CB8AC3E}">
        <p14:creationId xmlns:p14="http://schemas.microsoft.com/office/powerpoint/2010/main" val="2070812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rPr>
              <a:t>K-Means clustering is a simple yet popular method of unsupervised machine learning that can answer this question easily.</a:t>
            </a:r>
            <a:r>
              <a:rPr lang="en-US" dirty="0">
                <a:effectLst/>
              </a:rPr>
              <a:t> </a:t>
            </a:r>
            <a:r>
              <a:rPr lang="en-US" sz="1800" dirty="0">
                <a:solidFill>
                  <a:srgbClr val="000000"/>
                </a:solidFill>
                <a:effectLst/>
                <a:latin typeface="Times New Roman" panose="02020603050405020304" pitchFamily="18" charset="0"/>
                <a:ea typeface="Calibri" panose="020F0502020204030204" pitchFamily="34" charset="0"/>
              </a:rPr>
              <a:t>K-Means looks for a fixed number (k) of clusters in a data set ((LEDU), 2018) which is exactly what is necessary for this analysis. The k determines the number of centroids you wish to identify and cluster similar data points around. With this analysis, you end up with a distinct set of clusters in which the data points are measured to be a Euclidian distance from a centroid of that cluster. For this analysis, we will be looking for two to three centroids surrounded by data points that are related.</a:t>
            </a:r>
            <a:r>
              <a:rPr lang="en-US" b="1" dirty="0">
                <a:effectLst/>
              </a:rPr>
              <a:t> </a:t>
            </a:r>
            <a:r>
              <a:rPr lang="en-US" sz="1800" b="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K-Means clustering technique requires that all the variables are continuous numerical values. This technique is unable to integrate categorical variables due to the structure of the calculations. The data will be prepared based on this assumption. </a:t>
            </a:r>
            <a:endParaRPr lang="en-US" sz="1800" b="0"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4</a:t>
            </a:fld>
            <a:endParaRPr lang="en-US"/>
          </a:p>
        </p:txBody>
      </p:sp>
    </p:spTree>
    <p:extLst>
      <p:ext uri="{BB962C8B-B14F-4D97-AF65-F5344CB8AC3E}">
        <p14:creationId xmlns:p14="http://schemas.microsoft.com/office/powerpoint/2010/main" val="3084385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The Python programming language in a </a:t>
            </a:r>
            <a:r>
              <a:rPr lang="en-US" sz="1800" dirty="0" err="1">
                <a:solidFill>
                  <a:srgbClr val="000000"/>
                </a:solidFill>
                <a:effectLst/>
                <a:latin typeface="Times New Roman" panose="02020603050405020304" pitchFamily="18" charset="0"/>
                <a:ea typeface="Calibri" panose="020F0502020204030204" pitchFamily="34" charset="0"/>
              </a:rPr>
              <a:t>Jupyter</a:t>
            </a:r>
            <a:r>
              <a:rPr lang="en-US" sz="1800" dirty="0">
                <a:solidFill>
                  <a:srgbClr val="000000"/>
                </a:solidFill>
                <a:effectLst/>
                <a:latin typeface="Times New Roman" panose="02020603050405020304" pitchFamily="18" charset="0"/>
                <a:ea typeface="Calibri" panose="020F0502020204030204" pitchFamily="34" charset="0"/>
              </a:rPr>
              <a:t> Notebook will be used to perform this analysis. Python is an easy to read, open-source language that can calculate this analysis with only a few helping packages. Pandas will be used to read and export the data set. </a:t>
            </a:r>
            <a:r>
              <a:rPr lang="en-US" sz="1800" dirty="0" err="1">
                <a:solidFill>
                  <a:srgbClr val="000000"/>
                </a:solidFill>
                <a:effectLst/>
                <a:latin typeface="Times New Roman" panose="02020603050405020304" pitchFamily="18" charset="0"/>
                <a:ea typeface="Calibri" panose="020F0502020204030204" pitchFamily="34" charset="0"/>
              </a:rPr>
              <a:t>Numpy</a:t>
            </a:r>
            <a:r>
              <a:rPr lang="en-US" sz="1800" dirty="0">
                <a:solidFill>
                  <a:srgbClr val="000000"/>
                </a:solidFill>
                <a:effectLst/>
                <a:latin typeface="Times New Roman" panose="02020603050405020304" pitchFamily="18" charset="0"/>
                <a:ea typeface="Calibri" panose="020F0502020204030204" pitchFamily="34" charset="0"/>
              </a:rPr>
              <a:t> will be used to manipulate the data set and conduct exploratory analysis on the data. Matplotlib is a very useful package, used to visualize the data in graphs. Scikit Learn provides the </a:t>
            </a:r>
            <a:r>
              <a:rPr lang="en-US" sz="1800" dirty="0" err="1">
                <a:solidFill>
                  <a:srgbClr val="000000"/>
                </a:solidFill>
                <a:effectLst/>
                <a:latin typeface="Times New Roman" panose="02020603050405020304" pitchFamily="18" charset="0"/>
                <a:ea typeface="Calibri" panose="020F0502020204030204" pitchFamily="34" charset="0"/>
              </a:rPr>
              <a:t>KMeans</a:t>
            </a:r>
            <a:r>
              <a:rPr lang="en-US" sz="1800" dirty="0">
                <a:solidFill>
                  <a:srgbClr val="000000"/>
                </a:solidFill>
                <a:effectLst/>
                <a:latin typeface="Times New Roman" panose="02020603050405020304" pitchFamily="18" charset="0"/>
                <a:ea typeface="Calibri" panose="020F0502020204030204" pitchFamily="34" charset="0"/>
              </a:rPr>
              <a:t> package with all the necessary formulas as well as </a:t>
            </a:r>
            <a:r>
              <a:rPr lang="en-US" sz="1800" dirty="0" err="1">
                <a:solidFill>
                  <a:srgbClr val="000000"/>
                </a:solidFill>
                <a:effectLst/>
                <a:latin typeface="Times New Roman" panose="02020603050405020304" pitchFamily="18" charset="0"/>
                <a:ea typeface="Calibri" panose="020F0502020204030204" pitchFamily="34" charset="0"/>
              </a:rPr>
              <a:t>StandardScaler</a:t>
            </a:r>
            <a:r>
              <a:rPr lang="en-US" sz="1800" dirty="0">
                <a:solidFill>
                  <a:srgbClr val="000000"/>
                </a:solidFill>
                <a:effectLst/>
                <a:latin typeface="Times New Roman" panose="02020603050405020304" pitchFamily="18" charset="0"/>
                <a:ea typeface="Calibri" panose="020F0502020204030204" pitchFamily="34" charset="0"/>
              </a:rPr>
              <a:t> which is an algorithm to scale the data. Finally, I will use the Kneed package with </a:t>
            </a:r>
            <a:r>
              <a:rPr lang="en-US" sz="1800" dirty="0" err="1">
                <a:solidFill>
                  <a:srgbClr val="000000"/>
                </a:solidFill>
                <a:effectLst/>
                <a:latin typeface="Times New Roman" panose="02020603050405020304" pitchFamily="18" charset="0"/>
                <a:ea typeface="Calibri" panose="020F0502020204030204" pitchFamily="34" charset="0"/>
              </a:rPr>
              <a:t>KneeLocator</a:t>
            </a:r>
            <a:r>
              <a:rPr lang="en-US" sz="1800" dirty="0">
                <a:solidFill>
                  <a:srgbClr val="000000"/>
                </a:solidFill>
                <a:effectLst/>
                <a:latin typeface="Times New Roman" panose="02020603050405020304" pitchFamily="18" charset="0"/>
                <a:ea typeface="Calibri" panose="020F0502020204030204" pitchFamily="34" charset="0"/>
              </a:rPr>
              <a:t> to use the elbow method to get the number of clusters for the analysis.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5</a:t>
            </a:fld>
            <a:endParaRPr lang="en-US"/>
          </a:p>
        </p:txBody>
      </p:sp>
    </p:spTree>
    <p:extLst>
      <p:ext uri="{BB962C8B-B14F-4D97-AF65-F5344CB8AC3E}">
        <p14:creationId xmlns:p14="http://schemas.microsoft.com/office/powerpoint/2010/main" val="185753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The data preparation was conducted on the data set with the assumptions of K-Means clustering in mind. The major goal to be achieved by preprocessing the data is to reduce the data set to include only continuous numerical variables. This is due to the assumption of the K-Means technique discussed previously.</a:t>
            </a:r>
            <a:r>
              <a:rPr lang="en-US" dirty="0">
                <a:effectLst/>
              </a:rPr>
              <a:t>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6</a:t>
            </a:fld>
            <a:endParaRPr lang="en-US"/>
          </a:p>
        </p:txBody>
      </p:sp>
    </p:spTree>
    <p:extLst>
      <p:ext uri="{BB962C8B-B14F-4D97-AF65-F5344CB8AC3E}">
        <p14:creationId xmlns:p14="http://schemas.microsoft.com/office/powerpoint/2010/main" val="2816804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data set is made up of 10,000 rows of customer data for a telecommunications company. The initial data set includes 50 attributes listed in the tables along with their data type and an example. There are two tables, one for categorical data and the second for continuous data.</a:t>
            </a:r>
            <a:endParaRPr lang="en-US" sz="1800" b="0" kern="0" dirty="0">
              <a:no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7</a:t>
            </a:fld>
            <a:endParaRPr lang="en-US"/>
          </a:p>
        </p:txBody>
      </p:sp>
    </p:spTree>
    <p:extLst>
      <p:ext uri="{BB962C8B-B14F-4D97-AF65-F5344CB8AC3E}">
        <p14:creationId xmlns:p14="http://schemas.microsoft.com/office/powerpoint/2010/main" val="1157630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The following steps were taken to prepare the data for the K-Means analysis. Before the data is imported and manipulated, the packages needed for this analysis are imported into the </a:t>
            </a:r>
            <a:r>
              <a:rPr lang="en-US" sz="1800" dirty="0" err="1">
                <a:solidFill>
                  <a:srgbClr val="000000"/>
                </a:solidFill>
                <a:effectLst/>
                <a:latin typeface="Times New Roman" panose="02020603050405020304" pitchFamily="18" charset="0"/>
                <a:ea typeface="Calibri" panose="020F0502020204030204" pitchFamily="34" charset="0"/>
              </a:rPr>
              <a:t>Jupyter</a:t>
            </a:r>
            <a:r>
              <a:rPr lang="en-US" sz="1800" dirty="0">
                <a:solidFill>
                  <a:srgbClr val="000000"/>
                </a:solidFill>
                <a:effectLst/>
                <a:latin typeface="Times New Roman" panose="02020603050405020304" pitchFamily="18" charset="0"/>
                <a:ea typeface="Calibri" panose="020F0502020204030204" pitchFamily="34" charset="0"/>
              </a:rPr>
              <a:t> Notebook and the constants are defined.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Panda package is used to read the csv file and import the data into the notebook. The head command is then used to show the first five rows of the data frame. </a:t>
            </a:r>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8</a:t>
            </a:fld>
            <a:endParaRPr lang="en-US"/>
          </a:p>
        </p:txBody>
      </p:sp>
    </p:spTree>
    <p:extLst>
      <p:ext uri="{BB962C8B-B14F-4D97-AF65-F5344CB8AC3E}">
        <p14:creationId xmlns:p14="http://schemas.microsoft.com/office/powerpoint/2010/main" val="835797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this analysis, we have too much data and it needs to be reduced in size before running the calculations. First, the variables that are not helpful to this analysis are removed using the drop function. Next, a separate data frame for only customers who have churned is created by using the location function. </a:t>
            </a:r>
          </a:p>
          <a:p>
            <a:endParaRPr lang="en-US" dirty="0"/>
          </a:p>
        </p:txBody>
      </p:sp>
      <p:sp>
        <p:nvSpPr>
          <p:cNvPr id="4" name="Slide Number Placeholder 3"/>
          <p:cNvSpPr>
            <a:spLocks noGrp="1"/>
          </p:cNvSpPr>
          <p:nvPr>
            <p:ph type="sldNum" sz="quarter" idx="5"/>
          </p:nvPr>
        </p:nvSpPr>
        <p:spPr/>
        <p:txBody>
          <a:bodyPr/>
          <a:lstStyle/>
          <a:p>
            <a:fld id="{0B82BC91-1A66-D048-87DB-F6D2DA78EE43}" type="slidenum">
              <a:rPr lang="en-US" smtClean="0"/>
              <a:t>9</a:t>
            </a:fld>
            <a:endParaRPr lang="en-US"/>
          </a:p>
        </p:txBody>
      </p:sp>
    </p:spTree>
    <p:extLst>
      <p:ext uri="{BB962C8B-B14F-4D97-AF65-F5344CB8AC3E}">
        <p14:creationId xmlns:p14="http://schemas.microsoft.com/office/powerpoint/2010/main" val="4281282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265580-04C0-A247-B76B-3D39FCF884F1}" type="datetimeFigureOut">
              <a:rPr lang="en-US" smtClean="0"/>
              <a:t>9/24/22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232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265580-04C0-A247-B76B-3D39FCF884F1}" type="datetimeFigureOut">
              <a:rPr lang="en-US" smtClean="0"/>
              <a:t>9/24/22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1207851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265580-04C0-A247-B76B-3D39FCF884F1}" type="datetimeFigureOut">
              <a:rPr lang="en-US" smtClean="0"/>
              <a:t>9/24/22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2549787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265580-04C0-A247-B76B-3D39FCF884F1}" type="datetimeFigureOut">
              <a:rPr lang="en-US" smtClean="0"/>
              <a:t>9/24/22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9ED29-5BCA-D740-B036-CC08A668AD88}"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06430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265580-04C0-A247-B76B-3D39FCF884F1}" type="datetimeFigureOut">
              <a:rPr lang="en-US" smtClean="0"/>
              <a:t>9/24/22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759934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265580-04C0-A247-B76B-3D39FCF884F1}" type="datetimeFigureOut">
              <a:rPr lang="en-US" smtClean="0"/>
              <a:t>9/24/22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1928433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265580-04C0-A247-B76B-3D39FCF884F1}" type="datetimeFigureOut">
              <a:rPr lang="en-US" smtClean="0"/>
              <a:t>9/24/22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2241052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265580-04C0-A247-B76B-3D39FCF884F1}" type="datetimeFigureOut">
              <a:rPr lang="en-US" smtClean="0"/>
              <a:t>9/24/22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290802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265580-04C0-A247-B76B-3D39FCF884F1}" type="datetimeFigureOut">
              <a:rPr lang="en-US" smtClean="0"/>
              <a:t>9/24/22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4284377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5899-C0FA-2BD2-604B-A7A8AD13FB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3D126A-8758-3866-6B24-EEBC869F87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03C17-ED1C-0F25-4B09-7E13101D5CE4}"/>
              </a:ext>
            </a:extLst>
          </p:cNvPr>
          <p:cNvSpPr>
            <a:spLocks noGrp="1"/>
          </p:cNvSpPr>
          <p:nvPr>
            <p:ph type="dt" sz="half" idx="10"/>
          </p:nvPr>
        </p:nvSpPr>
        <p:spPr/>
        <p:txBody>
          <a:bodyPr/>
          <a:lstStyle/>
          <a:p>
            <a:fld id="{50265580-04C0-A247-B76B-3D39FCF884F1}" type="datetimeFigureOut">
              <a:rPr lang="en-US" smtClean="0"/>
              <a:t>9/24/22</a:t>
            </a:fld>
            <a:endParaRPr lang="en-US"/>
          </a:p>
        </p:txBody>
      </p:sp>
      <p:sp>
        <p:nvSpPr>
          <p:cNvPr id="5" name="Footer Placeholder 4">
            <a:extLst>
              <a:ext uri="{FF2B5EF4-FFF2-40B4-BE49-F238E27FC236}">
                <a16:creationId xmlns:a16="http://schemas.microsoft.com/office/drawing/2014/main" id="{A412BF28-54DC-CCA9-3BC1-864621832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30660-77A9-536B-2CBB-E4F1CB826A42}"/>
              </a:ext>
            </a:extLst>
          </p:cNvPr>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2513655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265580-04C0-A247-B76B-3D39FCF884F1}" type="datetimeFigureOut">
              <a:rPr lang="en-US" smtClean="0"/>
              <a:t>9/24/22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2904093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265580-04C0-A247-B76B-3D39FCF884F1}" type="datetimeFigureOut">
              <a:rPr lang="en-US" smtClean="0"/>
              <a:t>9/24/22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52226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65580-04C0-A247-B76B-3D39FCF884F1}" type="datetimeFigureOut">
              <a:rPr lang="en-US" smtClean="0"/>
              <a:t>9/24/22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2024734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265580-04C0-A247-B76B-3D39FCF884F1}" type="datetimeFigureOut">
              <a:rPr lang="en-US" smtClean="0"/>
              <a:t>9/24/22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1199994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265580-04C0-A247-B76B-3D39FCF884F1}" type="datetimeFigureOut">
              <a:rPr lang="en-US" smtClean="0"/>
              <a:t>9/24/22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259933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0265580-04C0-A247-B76B-3D39FCF884F1}" type="datetimeFigureOut">
              <a:rPr lang="en-US" smtClean="0"/>
              <a:t>9/24/22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310512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265580-04C0-A247-B76B-3D39FCF884F1}" type="datetimeFigureOut">
              <a:rPr lang="en-US" smtClean="0"/>
              <a:t>9/24/22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1992637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265580-04C0-A247-B76B-3D39FCF884F1}" type="datetimeFigureOut">
              <a:rPr lang="en-US" smtClean="0"/>
              <a:t>9/24/22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A9ED29-5BCA-D740-B036-CC08A668AD88}" type="slidenum">
              <a:rPr lang="en-US" smtClean="0"/>
              <a:t>‹#›</a:t>
            </a:fld>
            <a:endParaRPr lang="en-US"/>
          </a:p>
        </p:txBody>
      </p:sp>
    </p:spTree>
    <p:extLst>
      <p:ext uri="{BB962C8B-B14F-4D97-AF65-F5344CB8AC3E}">
        <p14:creationId xmlns:p14="http://schemas.microsoft.com/office/powerpoint/2010/main" val="4070594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0265580-04C0-A247-B76B-3D39FCF884F1}" type="datetimeFigureOut">
              <a:rPr lang="en-US" smtClean="0"/>
              <a:t>9/24/22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AA9ED29-5BCA-D740-B036-CC08A668AD88}" type="slidenum">
              <a:rPr lang="en-US" smtClean="0"/>
              <a:t>‹#›</a:t>
            </a:fld>
            <a:endParaRPr lang="en-US"/>
          </a:p>
        </p:txBody>
      </p:sp>
    </p:spTree>
    <p:extLst>
      <p:ext uri="{BB962C8B-B14F-4D97-AF65-F5344CB8AC3E}">
        <p14:creationId xmlns:p14="http://schemas.microsoft.com/office/powerpoint/2010/main" val="1124052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png"/><Relationship Id="rId9" Type="http://schemas.microsoft.com/office/2007/relationships/diagramDrawing" Target="../diagrams/drawing5.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hyperlink" Target="https://creativecommons.org/licenses/by-nc/3.0/" TargetMode="External"/><Relationship Id="rId4" Type="http://schemas.openxmlformats.org/officeDocument/2006/relationships/hyperlink" Target="https://www.freepngimg.com/png/72547-thinking-photography-question-mark-man-stoc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6.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png"/><Relationship Id="rId7" Type="http://schemas.openxmlformats.org/officeDocument/2006/relationships/diagramData" Target="../diagrams/data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png"/><Relationship Id="rId11" Type="http://schemas.microsoft.com/office/2007/relationships/diagramDrawing" Target="../diagrams/drawing3.xml"/><Relationship Id="rId5" Type="http://schemas.openxmlformats.org/officeDocument/2006/relationships/image" Target="../media/image24.png"/><Relationship Id="rId10" Type="http://schemas.openxmlformats.org/officeDocument/2006/relationships/diagramColors" Target="../diagrams/colors3.xml"/><Relationship Id="rId4" Type="http://schemas.openxmlformats.org/officeDocument/2006/relationships/image" Target="../media/image23.png"/><Relationship Id="rId9"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pn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2" name="Picture 11">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2" name="Title 1">
            <a:extLst>
              <a:ext uri="{FF2B5EF4-FFF2-40B4-BE49-F238E27FC236}">
                <a16:creationId xmlns:a16="http://schemas.microsoft.com/office/drawing/2014/main" id="{808AF973-2412-A4AB-9AC8-2BDEEFA8A930}"/>
              </a:ext>
            </a:extLst>
          </p:cNvPr>
          <p:cNvSpPr>
            <a:spLocks noGrp="1"/>
          </p:cNvSpPr>
          <p:nvPr>
            <p:ph type="ctrTitle"/>
          </p:nvPr>
        </p:nvSpPr>
        <p:spPr>
          <a:xfrm>
            <a:off x="1286933" y="2213361"/>
            <a:ext cx="6247721" cy="2204815"/>
          </a:xfrm>
        </p:spPr>
        <p:txBody>
          <a:bodyPr>
            <a:normAutofit/>
          </a:bodyPr>
          <a:lstStyle/>
          <a:p>
            <a:pPr algn="l"/>
            <a:r>
              <a:rPr lang="en-US" sz="3700"/>
              <a:t>D212 Data Mining II</a:t>
            </a:r>
            <a:br>
              <a:rPr lang="en-US" sz="3700"/>
            </a:br>
            <a:r>
              <a:rPr lang="en-US" sz="3700"/>
              <a:t>Performance Assessment: Task 1 Cluster Analysis</a:t>
            </a:r>
          </a:p>
        </p:txBody>
      </p:sp>
      <p:sp>
        <p:nvSpPr>
          <p:cNvPr id="3" name="Subtitle 2">
            <a:extLst>
              <a:ext uri="{FF2B5EF4-FFF2-40B4-BE49-F238E27FC236}">
                <a16:creationId xmlns:a16="http://schemas.microsoft.com/office/drawing/2014/main" id="{CA7EB22D-3F55-1050-4A40-6F2DBC5F6A63}"/>
              </a:ext>
            </a:extLst>
          </p:cNvPr>
          <p:cNvSpPr>
            <a:spLocks noGrp="1"/>
          </p:cNvSpPr>
          <p:nvPr>
            <p:ph type="subTitle" idx="1"/>
          </p:nvPr>
        </p:nvSpPr>
        <p:spPr>
          <a:xfrm>
            <a:off x="1286934" y="4418176"/>
            <a:ext cx="6247721" cy="1264209"/>
          </a:xfrm>
        </p:spPr>
        <p:txBody>
          <a:bodyPr>
            <a:normAutofit/>
          </a:bodyPr>
          <a:lstStyle/>
          <a:p>
            <a:pPr algn="l">
              <a:lnSpc>
                <a:spcPct val="110000"/>
              </a:lnSpc>
            </a:pPr>
            <a:r>
              <a:rPr lang="en-US" sz="1700">
                <a:solidFill>
                  <a:schemeClr val="tx1">
                    <a:lumMod val="50000"/>
                    <a:lumOff val="50000"/>
                  </a:schemeClr>
                </a:solidFill>
              </a:rPr>
              <a:t>Jill Rivera, Student</a:t>
            </a:r>
          </a:p>
          <a:p>
            <a:pPr algn="l">
              <a:lnSpc>
                <a:spcPct val="110000"/>
              </a:lnSpc>
            </a:pPr>
            <a:r>
              <a:rPr lang="en-US" sz="1700">
                <a:solidFill>
                  <a:schemeClr val="tx1">
                    <a:lumMod val="50000"/>
                    <a:lumOff val="50000"/>
                  </a:schemeClr>
                </a:solidFill>
              </a:rPr>
              <a:t>Masters of Science: Data Analytics</a:t>
            </a:r>
          </a:p>
          <a:p>
            <a:pPr algn="l">
              <a:lnSpc>
                <a:spcPct val="110000"/>
              </a:lnSpc>
            </a:pPr>
            <a:r>
              <a:rPr lang="en-US" sz="1700">
                <a:solidFill>
                  <a:schemeClr val="tx1">
                    <a:lumMod val="50000"/>
                    <a:lumOff val="50000"/>
                  </a:schemeClr>
                </a:solidFill>
              </a:rPr>
              <a:t>Western Governors University</a:t>
            </a:r>
          </a:p>
          <a:p>
            <a:pPr algn="l">
              <a:lnSpc>
                <a:spcPct val="110000"/>
              </a:lnSpc>
            </a:pPr>
            <a:endParaRPr lang="en-US" sz="1700">
              <a:solidFill>
                <a:schemeClr val="tx1">
                  <a:lumMod val="50000"/>
                  <a:lumOff val="50000"/>
                </a:schemeClr>
              </a:solidFill>
            </a:endParaRPr>
          </a:p>
        </p:txBody>
      </p:sp>
      <p:pic>
        <p:nvPicPr>
          <p:cNvPr id="14" name="Picture 13">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6" name="Picture 15">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159954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35911D-40E8-197F-0D12-9276AD85F25C}"/>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800"/>
              <a:t>Data Preparation: Data Cleaning</a:t>
            </a:r>
          </a:p>
        </p:txBody>
      </p:sp>
      <p:pic>
        <p:nvPicPr>
          <p:cNvPr id="15" name="Picture 14">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17" name="Picture 16">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4" name="Content Placeholder 3" descr="Table&#10;&#10;Description automatically generated with medium confidence">
            <a:extLst>
              <a:ext uri="{FF2B5EF4-FFF2-40B4-BE49-F238E27FC236}">
                <a16:creationId xmlns:a16="http://schemas.microsoft.com/office/drawing/2014/main" id="{B36AC20B-D4ED-B861-8716-51D317388D85}"/>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096000" y="1645549"/>
            <a:ext cx="5132324" cy="3348840"/>
          </a:xfrm>
          <a:prstGeom prst="rect">
            <a:avLst/>
          </a:prstGeom>
        </p:spPr>
      </p:pic>
      <p:pic>
        <p:nvPicPr>
          <p:cNvPr id="19" name="Picture 18">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spTree>
    <p:extLst>
      <p:ext uri="{BB962C8B-B14F-4D97-AF65-F5344CB8AC3E}">
        <p14:creationId xmlns:p14="http://schemas.microsoft.com/office/powerpoint/2010/main" val="124177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2255CADE-DCE0-447F-B290-2AE78E5E5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45587C-701C-48A1-9B6B-10C3DF81A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3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E5CF545-7AAF-4A13-8871-089E929E85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Content Placeholder 3" descr="A picture containing diagram&#10;&#10;Description automatically generated">
            <a:extLst>
              <a:ext uri="{FF2B5EF4-FFF2-40B4-BE49-F238E27FC236}">
                <a16:creationId xmlns:a16="http://schemas.microsoft.com/office/drawing/2014/main" id="{59BE4B72-7CA6-61E1-5FAE-4D7BD28A7EDF}"/>
              </a:ext>
            </a:extLst>
          </p:cNvPr>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t="7014" r="2" b="630"/>
          <a:stretch/>
        </p:blipFill>
        <p:spPr>
          <a:xfrm>
            <a:off x="8860" y="10"/>
            <a:ext cx="6924201" cy="6857990"/>
          </a:xfrm>
          <a:prstGeom prst="rect">
            <a:avLst/>
          </a:prstGeom>
        </p:spPr>
      </p:pic>
      <p:sp>
        <p:nvSpPr>
          <p:cNvPr id="2" name="Title 1">
            <a:extLst>
              <a:ext uri="{FF2B5EF4-FFF2-40B4-BE49-F238E27FC236}">
                <a16:creationId xmlns:a16="http://schemas.microsoft.com/office/drawing/2014/main" id="{A4BB50A0-5A29-40F2-9887-48B19E299C62}"/>
              </a:ext>
            </a:extLst>
          </p:cNvPr>
          <p:cNvSpPr>
            <a:spLocks noGrp="1"/>
          </p:cNvSpPr>
          <p:nvPr>
            <p:ph type="title"/>
          </p:nvPr>
        </p:nvSpPr>
        <p:spPr>
          <a:xfrm>
            <a:off x="7570382" y="1358901"/>
            <a:ext cx="3707844" cy="2730498"/>
          </a:xfrm>
        </p:spPr>
        <p:txBody>
          <a:bodyPr vert="horz" lIns="91440" tIns="45720" rIns="91440" bIns="45720" rtlCol="0" anchor="b">
            <a:normAutofit/>
          </a:bodyPr>
          <a:lstStyle/>
          <a:p>
            <a:r>
              <a:rPr lang="en-US" sz="4400"/>
              <a:t>Data Preparation: Data Exploration</a:t>
            </a:r>
          </a:p>
        </p:txBody>
      </p:sp>
    </p:spTree>
    <p:extLst>
      <p:ext uri="{BB962C8B-B14F-4D97-AF65-F5344CB8AC3E}">
        <p14:creationId xmlns:p14="http://schemas.microsoft.com/office/powerpoint/2010/main" val="3868370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C7220-61C4-4C72-21FC-D4950D8FD21F}"/>
              </a:ext>
            </a:extLst>
          </p:cNvPr>
          <p:cNvSpPr>
            <a:spLocks noGrp="1"/>
          </p:cNvSpPr>
          <p:nvPr>
            <p:ph type="title"/>
          </p:nvPr>
        </p:nvSpPr>
        <p:spPr>
          <a:xfrm>
            <a:off x="913775" y="618517"/>
            <a:ext cx="10364451" cy="889007"/>
          </a:xfrm>
        </p:spPr>
        <p:txBody>
          <a:bodyPr/>
          <a:lstStyle/>
          <a:p>
            <a:r>
              <a:rPr lang="en-US" dirty="0"/>
              <a:t>Data Preparation: Data Exploration</a:t>
            </a:r>
          </a:p>
        </p:txBody>
      </p:sp>
      <p:pic>
        <p:nvPicPr>
          <p:cNvPr id="4" name="Content Placeholder 3" descr="Text&#10;&#10;Description automatically generated">
            <a:extLst>
              <a:ext uri="{FF2B5EF4-FFF2-40B4-BE49-F238E27FC236}">
                <a16:creationId xmlns:a16="http://schemas.microsoft.com/office/drawing/2014/main" id="{E709A534-7BE8-02B2-B7E4-1D7E1CDB361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13775" y="1690687"/>
            <a:ext cx="4802995" cy="4351338"/>
          </a:xfrm>
          <a:prstGeom prst="rect">
            <a:avLst/>
          </a:prstGeom>
        </p:spPr>
      </p:pic>
      <p:pic>
        <p:nvPicPr>
          <p:cNvPr id="5" name="Picture 4">
            <a:extLst>
              <a:ext uri="{FF2B5EF4-FFF2-40B4-BE49-F238E27FC236}">
                <a16:creationId xmlns:a16="http://schemas.microsoft.com/office/drawing/2014/main" id="{F9C349D6-6031-728B-5A3B-E46FE50069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041" y="2546762"/>
            <a:ext cx="5439759" cy="2639189"/>
          </a:xfrm>
          <a:prstGeom prst="rect">
            <a:avLst/>
          </a:prstGeom>
        </p:spPr>
      </p:pic>
    </p:spTree>
    <p:extLst>
      <p:ext uri="{BB962C8B-B14F-4D97-AF65-F5344CB8AC3E}">
        <p14:creationId xmlns:p14="http://schemas.microsoft.com/office/powerpoint/2010/main" val="368624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07B3FF-424E-12EF-39A7-A3BDC3CC70C8}"/>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400"/>
              <a:t>Data Preparation: Data Exploration</a:t>
            </a:r>
          </a:p>
        </p:txBody>
      </p:sp>
      <p:pic>
        <p:nvPicPr>
          <p:cNvPr id="15" name="Picture 14">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17" name="Picture 16">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4" name="Content Placeholder 3" descr="Graphical user interface, text&#10;&#10;Description automatically generated">
            <a:extLst>
              <a:ext uri="{FF2B5EF4-FFF2-40B4-BE49-F238E27FC236}">
                <a16:creationId xmlns:a16="http://schemas.microsoft.com/office/drawing/2014/main" id="{E85C7F2E-6157-1DF7-3A5D-09F435AA497D}"/>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6096000" y="1497995"/>
            <a:ext cx="5132324" cy="3643948"/>
          </a:xfrm>
          <a:prstGeom prst="rect">
            <a:avLst/>
          </a:prstGeom>
        </p:spPr>
      </p:pic>
      <p:pic>
        <p:nvPicPr>
          <p:cNvPr id="19" name="Picture 18">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spTree>
    <p:extLst>
      <p:ext uri="{BB962C8B-B14F-4D97-AF65-F5344CB8AC3E}">
        <p14:creationId xmlns:p14="http://schemas.microsoft.com/office/powerpoint/2010/main" val="140080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3" name="Rectangle 12">
            <a:extLst>
              <a:ext uri="{FF2B5EF4-FFF2-40B4-BE49-F238E27FC236}">
                <a16:creationId xmlns:a16="http://schemas.microsoft.com/office/drawing/2014/main" id="{2AA5FEE9-72A9-4E21-9963-B669E10D2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9B5D2-7527-312E-D987-5C05AAF37676}"/>
              </a:ext>
            </a:extLst>
          </p:cNvPr>
          <p:cNvSpPr>
            <a:spLocks noGrp="1"/>
          </p:cNvSpPr>
          <p:nvPr>
            <p:ph type="title"/>
          </p:nvPr>
        </p:nvSpPr>
        <p:spPr>
          <a:xfrm>
            <a:off x="635211" y="3764129"/>
            <a:ext cx="10916365" cy="1637306"/>
          </a:xfrm>
        </p:spPr>
        <p:txBody>
          <a:bodyPr vert="horz" lIns="91440" tIns="45720" rIns="91440" bIns="45720" rtlCol="0" anchor="b">
            <a:normAutofit/>
          </a:bodyPr>
          <a:lstStyle/>
          <a:p>
            <a:r>
              <a:rPr lang="en-US" sz="4800"/>
              <a:t>Data Preparation: Exporting Data</a:t>
            </a:r>
          </a:p>
        </p:txBody>
      </p:sp>
      <p:pic>
        <p:nvPicPr>
          <p:cNvPr id="4" name="Content Placeholder 3">
            <a:extLst>
              <a:ext uri="{FF2B5EF4-FFF2-40B4-BE49-F238E27FC236}">
                <a16:creationId xmlns:a16="http://schemas.microsoft.com/office/drawing/2014/main" id="{E707A97C-B7F8-41BE-EF6F-8ADE1633A12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47650" y="1593940"/>
            <a:ext cx="10284036" cy="1182663"/>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4" name="Picture 14">
            <a:extLst>
              <a:ext uri="{FF2B5EF4-FFF2-40B4-BE49-F238E27FC236}">
                <a16:creationId xmlns:a16="http://schemas.microsoft.com/office/drawing/2014/main" id="{2610389F-048F-4C12-B2B9-F77BFF4193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73750" b="72983"/>
          <a:stretch/>
        </p:blipFill>
        <p:spPr>
          <a:xfrm>
            <a:off x="0" y="0"/>
            <a:ext cx="3200400" cy="1852821"/>
          </a:xfrm>
          <a:prstGeom prst="rect">
            <a:avLst/>
          </a:prstGeom>
        </p:spPr>
      </p:pic>
      <p:pic>
        <p:nvPicPr>
          <p:cNvPr id="25" name="Picture 16">
            <a:extLst>
              <a:ext uri="{FF2B5EF4-FFF2-40B4-BE49-F238E27FC236}">
                <a16:creationId xmlns:a16="http://schemas.microsoft.com/office/drawing/2014/main" id="{69B87235-C7E3-4CFA-AD55-B9EA4D580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61810" r="21258"/>
          <a:stretch/>
        </p:blipFill>
        <p:spPr>
          <a:xfrm>
            <a:off x="0" y="4238951"/>
            <a:ext cx="9600237" cy="2619049"/>
          </a:xfrm>
          <a:prstGeom prst="rect">
            <a:avLst/>
          </a:prstGeom>
        </p:spPr>
      </p:pic>
    </p:spTree>
    <p:extLst>
      <p:ext uri="{BB962C8B-B14F-4D97-AF65-F5344CB8AC3E}">
        <p14:creationId xmlns:p14="http://schemas.microsoft.com/office/powerpoint/2010/main" val="2288003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Rectangle 12">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AD0DC6-F00F-2B49-93B0-50610AA94E6E}"/>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400"/>
              <a:t>K-Means Analysis: Correlated Variables</a:t>
            </a:r>
          </a:p>
        </p:txBody>
      </p:sp>
      <p:pic>
        <p:nvPicPr>
          <p:cNvPr id="23" name="Picture 14">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24" name="Picture 16">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4" name="Content Placeholder 3" descr="Text&#10;&#10;Description automatically generated">
            <a:extLst>
              <a:ext uri="{FF2B5EF4-FFF2-40B4-BE49-F238E27FC236}">
                <a16:creationId xmlns:a16="http://schemas.microsoft.com/office/drawing/2014/main" id="{DDC89929-C67D-24CF-D1A1-BBE6EC2ADEB5}"/>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6096000" y="1478748"/>
            <a:ext cx="5132324" cy="3682442"/>
          </a:xfrm>
          <a:prstGeom prst="rect">
            <a:avLst/>
          </a:prstGeom>
        </p:spPr>
      </p:pic>
      <p:pic>
        <p:nvPicPr>
          <p:cNvPr id="19" name="Picture 18">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spTree>
    <p:extLst>
      <p:ext uri="{BB962C8B-B14F-4D97-AF65-F5344CB8AC3E}">
        <p14:creationId xmlns:p14="http://schemas.microsoft.com/office/powerpoint/2010/main" val="103927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10;&#10;Description automatically generated">
            <a:extLst>
              <a:ext uri="{FF2B5EF4-FFF2-40B4-BE49-F238E27FC236}">
                <a16:creationId xmlns:a16="http://schemas.microsoft.com/office/drawing/2014/main" id="{177CB048-D6D9-39F0-209C-978F5FDCEE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1411" y="111551"/>
            <a:ext cx="4720281" cy="6272799"/>
          </a:xfrm>
          <a:prstGeom prst="rect">
            <a:avLst/>
          </a:prstGeom>
        </p:spPr>
      </p:pic>
      <p:pic>
        <p:nvPicPr>
          <p:cNvPr id="22" name="Picture 12">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AD0DC6-F00F-2B49-93B0-50610AA94E6E}"/>
              </a:ext>
            </a:extLst>
          </p:cNvPr>
          <p:cNvSpPr>
            <a:spLocks noGrp="1"/>
          </p:cNvSpPr>
          <p:nvPr>
            <p:ph type="title"/>
          </p:nvPr>
        </p:nvSpPr>
        <p:spPr>
          <a:xfrm>
            <a:off x="1116262" y="1692015"/>
            <a:ext cx="2454842" cy="3473969"/>
          </a:xfrm>
        </p:spPr>
        <p:txBody>
          <a:bodyPr>
            <a:normAutofit/>
          </a:bodyPr>
          <a:lstStyle/>
          <a:p>
            <a:pPr algn="l"/>
            <a:r>
              <a:rPr lang="en-US" dirty="0"/>
              <a:t>K-Means Analysis: Heatmap</a:t>
            </a:r>
          </a:p>
        </p:txBody>
      </p:sp>
    </p:spTree>
    <p:extLst>
      <p:ext uri="{BB962C8B-B14F-4D97-AF65-F5344CB8AC3E}">
        <p14:creationId xmlns:p14="http://schemas.microsoft.com/office/powerpoint/2010/main" val="990503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1CD16F-36EF-41FE-BDEB-2FB5BAD93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C8161FEA-8452-41A0-BE22-787D363C41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3">
            <a:extLst>
              <a:ext uri="{FF2B5EF4-FFF2-40B4-BE49-F238E27FC236}">
                <a16:creationId xmlns:a16="http://schemas.microsoft.com/office/drawing/2014/main" id="{C12C4EE8-79A9-4EFE-B7CB-E7A4218B8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3" y="635245"/>
            <a:ext cx="6909478" cy="5613156"/>
          </a:xfrm>
          <a:prstGeom prst="roundRect">
            <a:avLst>
              <a:gd name="adj" fmla="val 2274"/>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FF235AB-EA3D-76CB-EAA3-03AB54F57E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183" y="832479"/>
            <a:ext cx="5906531" cy="5374939"/>
          </a:xfrm>
          <a:prstGeom prst="roundRect">
            <a:avLst>
              <a:gd name="adj" fmla="val 0"/>
            </a:avLst>
          </a:prstGeom>
          <a:ln w="82550" cap="sq">
            <a:noFill/>
            <a:miter lim="800000"/>
          </a:ln>
          <a:effectLst/>
        </p:spPr>
      </p:pic>
      <p:pic>
        <p:nvPicPr>
          <p:cNvPr id="18" name="Picture 17">
            <a:extLst>
              <a:ext uri="{FF2B5EF4-FFF2-40B4-BE49-F238E27FC236}">
                <a16:creationId xmlns:a16="http://schemas.microsoft.com/office/drawing/2014/main" id="{35570FA6-0574-4A3B-B2D9-34B893ADC8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AD0DC6-F00F-2B49-93B0-50610AA94E6E}"/>
              </a:ext>
            </a:extLst>
          </p:cNvPr>
          <p:cNvSpPr>
            <a:spLocks noGrp="1"/>
          </p:cNvSpPr>
          <p:nvPr>
            <p:ph type="title"/>
          </p:nvPr>
        </p:nvSpPr>
        <p:spPr>
          <a:xfrm>
            <a:off x="8381760" y="2642068"/>
            <a:ext cx="3352128" cy="1573863"/>
          </a:xfrm>
        </p:spPr>
        <p:txBody>
          <a:bodyPr>
            <a:normAutofit/>
          </a:bodyPr>
          <a:lstStyle/>
          <a:p>
            <a:r>
              <a:rPr lang="en-US" dirty="0"/>
              <a:t>K-Means Analysis: Scatter Plot</a:t>
            </a:r>
          </a:p>
        </p:txBody>
      </p:sp>
    </p:spTree>
    <p:extLst>
      <p:ext uri="{BB962C8B-B14F-4D97-AF65-F5344CB8AC3E}">
        <p14:creationId xmlns:p14="http://schemas.microsoft.com/office/powerpoint/2010/main" val="1858728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ox and whisker chart&#10;&#10;Description automatically generated">
            <a:extLst>
              <a:ext uri="{FF2B5EF4-FFF2-40B4-BE49-F238E27FC236}">
                <a16:creationId xmlns:a16="http://schemas.microsoft.com/office/drawing/2014/main" id="{71F336F4-4062-2737-1F03-A9F9650448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783" y="618517"/>
            <a:ext cx="6844843" cy="562988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D21ECD-DB88-AB22-A70F-F9BA80C2C657}"/>
              </a:ext>
            </a:extLst>
          </p:cNvPr>
          <p:cNvSpPr>
            <a:spLocks noGrp="1"/>
          </p:cNvSpPr>
          <p:nvPr>
            <p:ph type="title"/>
          </p:nvPr>
        </p:nvSpPr>
        <p:spPr>
          <a:xfrm>
            <a:off x="8196409" y="2642068"/>
            <a:ext cx="3352128" cy="1573863"/>
          </a:xfrm>
        </p:spPr>
        <p:txBody>
          <a:bodyPr>
            <a:normAutofit/>
          </a:bodyPr>
          <a:lstStyle/>
          <a:p>
            <a:pPr algn="l"/>
            <a:r>
              <a:rPr lang="en-US" dirty="0"/>
              <a:t>K-Means Analysis: Box Plot</a:t>
            </a:r>
          </a:p>
        </p:txBody>
      </p:sp>
    </p:spTree>
    <p:extLst>
      <p:ext uri="{BB962C8B-B14F-4D97-AF65-F5344CB8AC3E}">
        <p14:creationId xmlns:p14="http://schemas.microsoft.com/office/powerpoint/2010/main" val="1965204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line chart&#10;&#10;Description automatically generated">
            <a:extLst>
              <a:ext uri="{FF2B5EF4-FFF2-40B4-BE49-F238E27FC236}">
                <a16:creationId xmlns:a16="http://schemas.microsoft.com/office/drawing/2014/main" id="{C576C2DD-532E-4016-1D2D-E059FE9219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3280" y="618517"/>
            <a:ext cx="4869848" cy="562988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C4B721-FFC2-2F90-A851-E48B8378001B}"/>
              </a:ext>
            </a:extLst>
          </p:cNvPr>
          <p:cNvSpPr>
            <a:spLocks noGrp="1"/>
          </p:cNvSpPr>
          <p:nvPr>
            <p:ph type="title"/>
          </p:nvPr>
        </p:nvSpPr>
        <p:spPr>
          <a:xfrm>
            <a:off x="8196408" y="2642068"/>
            <a:ext cx="3352128" cy="1573863"/>
          </a:xfrm>
        </p:spPr>
        <p:txBody>
          <a:bodyPr>
            <a:normAutofit/>
          </a:bodyPr>
          <a:lstStyle/>
          <a:p>
            <a:pPr algn="l"/>
            <a:r>
              <a:rPr lang="en-US" sz="3300" dirty="0"/>
              <a:t>K-Means Analysis: Elbow Method</a:t>
            </a:r>
          </a:p>
        </p:txBody>
      </p:sp>
    </p:spTree>
    <p:extLst>
      <p:ext uri="{BB962C8B-B14F-4D97-AF65-F5344CB8AC3E}">
        <p14:creationId xmlns:p14="http://schemas.microsoft.com/office/powerpoint/2010/main" val="3959346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77DD5-1340-943A-9D31-258D4D220AAB}"/>
              </a:ext>
            </a:extLst>
          </p:cNvPr>
          <p:cNvSpPr>
            <a:spLocks noGrp="1"/>
          </p:cNvSpPr>
          <p:nvPr>
            <p:ph type="title"/>
          </p:nvPr>
        </p:nvSpPr>
        <p:spPr>
          <a:xfrm>
            <a:off x="641074" y="1314450"/>
            <a:ext cx="2844002" cy="3680244"/>
          </a:xfrm>
        </p:spPr>
        <p:txBody>
          <a:bodyPr>
            <a:normAutofit/>
          </a:bodyPr>
          <a:lstStyle/>
          <a:p>
            <a:pPr algn="l"/>
            <a:r>
              <a:rPr lang="en-US" sz="4400"/>
              <a:t>Agenda</a:t>
            </a:r>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6800D60C-D77E-1667-F7BC-CDB344B7B4A4}"/>
              </a:ext>
            </a:extLst>
          </p:cNvPr>
          <p:cNvGraphicFramePr>
            <a:graphicFrameLocks noGrp="1"/>
          </p:cNvGraphicFramePr>
          <p:nvPr>
            <p:ph idx="1"/>
            <p:extLst>
              <p:ext uri="{D42A27DB-BD31-4B8C-83A1-F6EECF244321}">
                <p14:modId xmlns:p14="http://schemas.microsoft.com/office/powerpoint/2010/main" val="4065053665"/>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49917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F126-A517-244D-3191-FBCAD489CA58}"/>
              </a:ext>
            </a:extLst>
          </p:cNvPr>
          <p:cNvSpPr>
            <a:spLocks noGrp="1"/>
          </p:cNvSpPr>
          <p:nvPr>
            <p:ph type="title"/>
          </p:nvPr>
        </p:nvSpPr>
        <p:spPr>
          <a:xfrm>
            <a:off x="8908728" y="1612896"/>
            <a:ext cx="2480215" cy="3632207"/>
          </a:xfrm>
        </p:spPr>
        <p:txBody>
          <a:bodyPr>
            <a:normAutofit/>
          </a:bodyPr>
          <a:lstStyle/>
          <a:p>
            <a:r>
              <a:rPr lang="en-US" dirty="0"/>
              <a:t>K-Means Analysis: Silhouette Method</a:t>
            </a:r>
          </a:p>
        </p:txBody>
      </p:sp>
      <p:pic>
        <p:nvPicPr>
          <p:cNvPr id="4" name="Content Placeholder 3">
            <a:extLst>
              <a:ext uri="{FF2B5EF4-FFF2-40B4-BE49-F238E27FC236}">
                <a16:creationId xmlns:a16="http://schemas.microsoft.com/office/drawing/2014/main" id="{B35D448F-6F3F-9C75-2A09-1D5B255DAB6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16195" y="96792"/>
            <a:ext cx="4611632" cy="6664416"/>
          </a:xfrm>
          <a:prstGeom prst="rect">
            <a:avLst/>
          </a:prstGeom>
        </p:spPr>
      </p:pic>
    </p:spTree>
    <p:extLst>
      <p:ext uri="{BB962C8B-B14F-4D97-AF65-F5344CB8AC3E}">
        <p14:creationId xmlns:p14="http://schemas.microsoft.com/office/powerpoint/2010/main" val="2532916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 scatter chart&#10;&#10;Description automatically generated">
            <a:extLst>
              <a:ext uri="{FF2B5EF4-FFF2-40B4-BE49-F238E27FC236}">
                <a16:creationId xmlns:a16="http://schemas.microsoft.com/office/drawing/2014/main" id="{EE511384-9157-A821-7115-3B60D1987A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0309" y="618517"/>
            <a:ext cx="5235790" cy="562988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6" name="Picture 12">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15A630-F0AD-5CFE-7F04-3F757CF1FA18}"/>
              </a:ext>
            </a:extLst>
          </p:cNvPr>
          <p:cNvSpPr>
            <a:spLocks noGrp="1"/>
          </p:cNvSpPr>
          <p:nvPr>
            <p:ph type="title"/>
          </p:nvPr>
        </p:nvSpPr>
        <p:spPr>
          <a:xfrm>
            <a:off x="8196408" y="2642068"/>
            <a:ext cx="3352128" cy="1573863"/>
          </a:xfrm>
        </p:spPr>
        <p:txBody>
          <a:bodyPr>
            <a:normAutofit/>
          </a:bodyPr>
          <a:lstStyle/>
          <a:p>
            <a:pPr algn="l"/>
            <a:r>
              <a:rPr lang="en-US" dirty="0"/>
              <a:t>K-Means Analysis: Two Clusters</a:t>
            </a:r>
          </a:p>
        </p:txBody>
      </p:sp>
    </p:spTree>
    <p:extLst>
      <p:ext uri="{BB962C8B-B14F-4D97-AF65-F5344CB8AC3E}">
        <p14:creationId xmlns:p14="http://schemas.microsoft.com/office/powerpoint/2010/main" val="263649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4D517EE-1836-EB3D-96F4-F3225CBE64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0309" y="618517"/>
            <a:ext cx="5235791" cy="562988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3" name="Picture 12">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C3C4DC4-D3EC-EF90-9766-E23010FBCBE8}"/>
              </a:ext>
            </a:extLst>
          </p:cNvPr>
          <p:cNvSpPr>
            <a:spLocks noGrp="1"/>
          </p:cNvSpPr>
          <p:nvPr>
            <p:ph type="title"/>
          </p:nvPr>
        </p:nvSpPr>
        <p:spPr>
          <a:xfrm>
            <a:off x="8196409" y="2642068"/>
            <a:ext cx="3352128" cy="1573863"/>
          </a:xfrm>
        </p:spPr>
        <p:txBody>
          <a:bodyPr>
            <a:normAutofit/>
          </a:bodyPr>
          <a:lstStyle/>
          <a:p>
            <a:pPr algn="l"/>
            <a:r>
              <a:rPr lang="en-US" dirty="0"/>
              <a:t>K-Means Analysis: Three Clusters</a:t>
            </a:r>
          </a:p>
        </p:txBody>
      </p:sp>
    </p:spTree>
    <p:extLst>
      <p:ext uri="{BB962C8B-B14F-4D97-AF65-F5344CB8AC3E}">
        <p14:creationId xmlns:p14="http://schemas.microsoft.com/office/powerpoint/2010/main" val="1067815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7B7880-56E8-69B3-E464-8995BE9ACB81}"/>
              </a:ext>
            </a:extLst>
          </p:cNvPr>
          <p:cNvSpPr>
            <a:spLocks noGrp="1"/>
          </p:cNvSpPr>
          <p:nvPr>
            <p:ph type="title"/>
          </p:nvPr>
        </p:nvSpPr>
        <p:spPr>
          <a:xfrm>
            <a:off x="913775" y="4130351"/>
            <a:ext cx="10151464" cy="1099039"/>
          </a:xfrm>
        </p:spPr>
        <p:txBody>
          <a:bodyPr vert="horz" lIns="91440" tIns="45720" rIns="91440" bIns="45720" rtlCol="0" anchor="b">
            <a:normAutofit/>
          </a:bodyPr>
          <a:lstStyle/>
          <a:p>
            <a:r>
              <a:rPr lang="en-US" sz="3700"/>
              <a:t>K-Means Analysis: Silhouette Coefficients</a:t>
            </a:r>
          </a:p>
        </p:txBody>
      </p:sp>
      <p:pic>
        <p:nvPicPr>
          <p:cNvPr id="15" name="Picture 14">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55295" t="89389" r="26987" b="24"/>
          <a:stretch/>
        </p:blipFill>
        <p:spPr>
          <a:xfrm>
            <a:off x="9595556" y="-1"/>
            <a:ext cx="2596444" cy="872709"/>
          </a:xfrm>
          <a:prstGeom prst="rect">
            <a:avLst/>
          </a:prstGeom>
        </p:spPr>
      </p:pic>
      <p:pic>
        <p:nvPicPr>
          <p:cNvPr id="17" name="Picture 16">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91927" t="72411" b="13751"/>
          <a:stretch/>
        </p:blipFill>
        <p:spPr>
          <a:xfrm>
            <a:off x="150925"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4" name="Content Placeholder 3" descr="Text&#10;&#10;Description automatically generated">
            <a:extLst>
              <a:ext uri="{FF2B5EF4-FFF2-40B4-BE49-F238E27FC236}">
                <a16:creationId xmlns:a16="http://schemas.microsoft.com/office/drawing/2014/main" id="{1DECDFCB-090B-EC62-C0BD-FDB4870F6C1C}"/>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988391" y="643467"/>
            <a:ext cx="8215218" cy="3142319"/>
          </a:xfrm>
          <a:prstGeom prst="rect">
            <a:avLst/>
          </a:prstGeom>
        </p:spPr>
      </p:pic>
      <p:pic>
        <p:nvPicPr>
          <p:cNvPr id="19" name="Picture 18">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8252"/>
          <a:stretch/>
        </p:blipFill>
        <p:spPr>
          <a:xfrm>
            <a:off x="7586661" y="3142319"/>
            <a:ext cx="4605339" cy="3715682"/>
          </a:xfrm>
          <a:prstGeom prst="rect">
            <a:avLst/>
          </a:prstGeom>
        </p:spPr>
      </p:pic>
    </p:spTree>
    <p:extLst>
      <p:ext uri="{BB962C8B-B14F-4D97-AF65-F5344CB8AC3E}">
        <p14:creationId xmlns:p14="http://schemas.microsoft.com/office/powerpoint/2010/main" val="132652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1F90-C621-52FF-2A51-EE76DA1BE848}"/>
              </a:ext>
            </a:extLst>
          </p:cNvPr>
          <p:cNvSpPr>
            <a:spLocks noGrp="1"/>
          </p:cNvSpPr>
          <p:nvPr>
            <p:ph type="title"/>
          </p:nvPr>
        </p:nvSpPr>
        <p:spPr>
          <a:xfrm>
            <a:off x="913775" y="160639"/>
            <a:ext cx="10364451" cy="1173892"/>
          </a:xfrm>
        </p:spPr>
        <p:txBody>
          <a:bodyPr/>
          <a:lstStyle/>
          <a:p>
            <a:r>
              <a:rPr lang="en-US" dirty="0"/>
              <a:t>K-Means Analysis: Silhouette Analysis</a:t>
            </a:r>
          </a:p>
        </p:txBody>
      </p:sp>
      <p:pic>
        <p:nvPicPr>
          <p:cNvPr id="4" name="Content Placeholder 3" descr="Text&#10;&#10;Description automatically generated">
            <a:extLst>
              <a:ext uri="{FF2B5EF4-FFF2-40B4-BE49-F238E27FC236}">
                <a16:creationId xmlns:a16="http://schemas.microsoft.com/office/drawing/2014/main" id="{72C2BD71-6F05-3808-0FE8-52D5814C988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7116" y="1136132"/>
            <a:ext cx="3878809" cy="5363521"/>
          </a:xfrm>
          <a:prstGeom prst="rect">
            <a:avLst/>
          </a:prstGeom>
        </p:spPr>
      </p:pic>
      <p:pic>
        <p:nvPicPr>
          <p:cNvPr id="5" name="Picture 4">
            <a:extLst>
              <a:ext uri="{FF2B5EF4-FFF2-40B4-BE49-F238E27FC236}">
                <a16:creationId xmlns:a16="http://schemas.microsoft.com/office/drawing/2014/main" id="{4C3FBE8F-6FEB-D344-3ED4-CDEE54179B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136132"/>
            <a:ext cx="5062151" cy="5367120"/>
          </a:xfrm>
          <a:prstGeom prst="rect">
            <a:avLst/>
          </a:prstGeom>
        </p:spPr>
      </p:pic>
    </p:spTree>
    <p:extLst>
      <p:ext uri="{BB962C8B-B14F-4D97-AF65-F5344CB8AC3E}">
        <p14:creationId xmlns:p14="http://schemas.microsoft.com/office/powerpoint/2010/main" val="746207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D331677-26DE-4EC1-9413-2FBC100AD5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9D593A5-D0AD-443F-AA6A-E7453C4213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8" name="Rectangle 17">
            <a:extLst>
              <a:ext uri="{FF2B5EF4-FFF2-40B4-BE49-F238E27FC236}">
                <a16:creationId xmlns:a16="http://schemas.microsoft.com/office/drawing/2014/main" id="{1B31CAF6-2C7B-4134-BA7D-DE521DC7D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DE3FD386-A0A6-4EBA-BD80-B11EBC9EB2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hart&#10;&#10;Description automatically generated">
            <a:extLst>
              <a:ext uri="{FF2B5EF4-FFF2-40B4-BE49-F238E27FC236}">
                <a16:creationId xmlns:a16="http://schemas.microsoft.com/office/drawing/2014/main" id="{26429D47-0F5F-038A-D81E-D5CDE9A483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091" y="1193795"/>
            <a:ext cx="5815982" cy="2500870"/>
          </a:xfrm>
          <a:prstGeom prst="roundRect">
            <a:avLst>
              <a:gd name="adj" fmla="val 0"/>
            </a:avLst>
          </a:prstGeom>
          <a:ln w="82550" cap="sq">
            <a:noFill/>
            <a:miter lim="800000"/>
          </a:ln>
          <a:effectLst/>
        </p:spPr>
      </p:pic>
      <p:pic>
        <p:nvPicPr>
          <p:cNvPr id="7" name="Content Placeholder 6" descr="Chart&#10;&#10;Description automatically generated">
            <a:extLst>
              <a:ext uri="{FF2B5EF4-FFF2-40B4-BE49-F238E27FC236}">
                <a16:creationId xmlns:a16="http://schemas.microsoft.com/office/drawing/2014/main" id="{9A800011-4414-A515-D0C1-1BF08737B078}"/>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6163242" y="1193795"/>
            <a:ext cx="5815981" cy="2500870"/>
          </a:xfrm>
          <a:prstGeom prst="roundRect">
            <a:avLst>
              <a:gd name="adj" fmla="val 0"/>
            </a:avLst>
          </a:prstGeom>
          <a:ln w="82550" cap="sq">
            <a:noFill/>
            <a:miter lim="800000"/>
          </a:ln>
          <a:effectLst/>
        </p:spPr>
      </p:pic>
      <p:pic>
        <p:nvPicPr>
          <p:cNvPr id="8" name="Picture 7" descr="Chart&#10;&#10;Description automatically generated">
            <a:extLst>
              <a:ext uri="{FF2B5EF4-FFF2-40B4-BE49-F238E27FC236}">
                <a16:creationId xmlns:a16="http://schemas.microsoft.com/office/drawing/2014/main" id="{04EF251F-6117-4D0E-727D-20B4D90EFF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9255" y="3712817"/>
            <a:ext cx="6551977" cy="2817348"/>
          </a:xfrm>
          <a:prstGeom prst="roundRect">
            <a:avLst>
              <a:gd name="adj" fmla="val 0"/>
            </a:avLst>
          </a:prstGeom>
          <a:ln w="82550" cap="sq">
            <a:noFill/>
            <a:miter lim="800000"/>
          </a:ln>
          <a:effectLst/>
        </p:spPr>
      </p:pic>
      <p:pic>
        <p:nvPicPr>
          <p:cNvPr id="22" name="Picture 21">
            <a:extLst>
              <a:ext uri="{FF2B5EF4-FFF2-40B4-BE49-F238E27FC236}">
                <a16:creationId xmlns:a16="http://schemas.microsoft.com/office/drawing/2014/main" id="{B7C65F7D-05C8-4B14-A0AC-80F0680D89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55478"/>
          <a:stretch/>
        </p:blipFill>
        <p:spPr>
          <a:xfrm>
            <a:off x="-2607" y="0"/>
            <a:ext cx="12192000" cy="3053351"/>
          </a:xfrm>
          <a:prstGeom prst="rect">
            <a:avLst/>
          </a:prstGeom>
        </p:spPr>
      </p:pic>
      <p:pic>
        <p:nvPicPr>
          <p:cNvPr id="24" name="Picture 23">
            <a:extLst>
              <a:ext uri="{FF2B5EF4-FFF2-40B4-BE49-F238E27FC236}">
                <a16:creationId xmlns:a16="http://schemas.microsoft.com/office/drawing/2014/main" id="{6F34CA10-AA95-4A32-B085-3AAB0E9E0E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69764" t="46543"/>
          <a:stretch/>
        </p:blipFill>
        <p:spPr>
          <a:xfrm>
            <a:off x="8500434" y="3191932"/>
            <a:ext cx="3686351" cy="3666067"/>
          </a:xfrm>
          <a:prstGeom prst="rect">
            <a:avLst/>
          </a:prstGeom>
        </p:spPr>
      </p:pic>
      <p:sp>
        <p:nvSpPr>
          <p:cNvPr id="2" name="Title 1">
            <a:extLst>
              <a:ext uri="{FF2B5EF4-FFF2-40B4-BE49-F238E27FC236}">
                <a16:creationId xmlns:a16="http://schemas.microsoft.com/office/drawing/2014/main" id="{C4D81F90-C621-52FF-2A51-EE76DA1BE848}"/>
              </a:ext>
            </a:extLst>
          </p:cNvPr>
          <p:cNvSpPr>
            <a:spLocks noGrp="1"/>
          </p:cNvSpPr>
          <p:nvPr>
            <p:ph type="title"/>
          </p:nvPr>
        </p:nvSpPr>
        <p:spPr>
          <a:xfrm>
            <a:off x="865696" y="100842"/>
            <a:ext cx="10916365" cy="790832"/>
          </a:xfrm>
        </p:spPr>
        <p:txBody>
          <a:bodyPr vert="horz" lIns="91440" tIns="45720" rIns="91440" bIns="45720" rtlCol="0" anchor="b">
            <a:normAutofit fontScale="90000"/>
          </a:bodyPr>
          <a:lstStyle/>
          <a:p>
            <a:r>
              <a:rPr lang="en-US" sz="4400" dirty="0"/>
              <a:t>K-Means Analysis: Silhouette Analysis Plots</a:t>
            </a:r>
          </a:p>
        </p:txBody>
      </p:sp>
    </p:spTree>
    <p:extLst>
      <p:ext uri="{BB962C8B-B14F-4D97-AF65-F5344CB8AC3E}">
        <p14:creationId xmlns:p14="http://schemas.microsoft.com/office/powerpoint/2010/main" val="702304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FB5B6-230E-254F-E448-A13092E8EEF6}"/>
              </a:ext>
            </a:extLst>
          </p:cNvPr>
          <p:cNvSpPr>
            <a:spLocks noGrp="1"/>
          </p:cNvSpPr>
          <p:nvPr>
            <p:ph type="title"/>
          </p:nvPr>
        </p:nvSpPr>
        <p:spPr>
          <a:xfrm>
            <a:off x="641074" y="1314450"/>
            <a:ext cx="2844002" cy="3680244"/>
          </a:xfrm>
        </p:spPr>
        <p:txBody>
          <a:bodyPr>
            <a:normAutofit/>
          </a:bodyPr>
          <a:lstStyle/>
          <a:p>
            <a:pPr algn="l"/>
            <a:r>
              <a:rPr lang="en-US" sz="3400"/>
              <a:t>Summary and Implications</a:t>
            </a:r>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3CE6DD89-1DB2-C294-85C0-C907102DE04D}"/>
              </a:ext>
            </a:extLst>
          </p:cNvPr>
          <p:cNvGraphicFramePr>
            <a:graphicFrameLocks noGrp="1"/>
          </p:cNvGraphicFramePr>
          <p:nvPr>
            <p:ph idx="1"/>
            <p:extLst>
              <p:ext uri="{D42A27DB-BD31-4B8C-83A1-F6EECF244321}">
                <p14:modId xmlns:p14="http://schemas.microsoft.com/office/powerpoint/2010/main" val="3828317712"/>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08580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D533D-0449-2762-882C-A0603A78D7B2}"/>
              </a:ext>
            </a:extLst>
          </p:cNvPr>
          <p:cNvSpPr>
            <a:spLocks noGrp="1"/>
          </p:cNvSpPr>
          <p:nvPr>
            <p:ph type="title"/>
          </p:nvPr>
        </p:nvSpPr>
        <p:spPr/>
        <p:txBody>
          <a:bodyPr/>
          <a:lstStyle/>
          <a:p>
            <a:r>
              <a:rPr lang="en-US" dirty="0"/>
              <a:t>Questions</a:t>
            </a:r>
          </a:p>
        </p:txBody>
      </p:sp>
      <p:pic>
        <p:nvPicPr>
          <p:cNvPr id="5" name="Content Placeholder 4" descr="Icon&#10;&#10;Description automatically generated">
            <a:extLst>
              <a:ext uri="{FF2B5EF4-FFF2-40B4-BE49-F238E27FC236}">
                <a16:creationId xmlns:a16="http://schemas.microsoft.com/office/drawing/2014/main" id="{51C911C6-EB59-1B80-2EE6-EF70B873C78E}"/>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4383881" y="2366963"/>
            <a:ext cx="3424237" cy="3424237"/>
          </a:xfrm>
        </p:spPr>
      </p:pic>
      <p:sp>
        <p:nvSpPr>
          <p:cNvPr id="6" name="TextBox 5">
            <a:extLst>
              <a:ext uri="{FF2B5EF4-FFF2-40B4-BE49-F238E27FC236}">
                <a16:creationId xmlns:a16="http://schemas.microsoft.com/office/drawing/2014/main" id="{4AED8218-A034-7974-AA24-692C61DAE980}"/>
              </a:ext>
            </a:extLst>
          </p:cNvPr>
          <p:cNvSpPr txBox="1"/>
          <p:nvPr/>
        </p:nvSpPr>
        <p:spPr>
          <a:xfrm>
            <a:off x="3920331" y="6176963"/>
            <a:ext cx="4351338" cy="230832"/>
          </a:xfrm>
          <a:prstGeom prst="rect">
            <a:avLst/>
          </a:prstGeom>
          <a:noFill/>
        </p:spPr>
        <p:txBody>
          <a:bodyPr wrap="square" rtlCol="0">
            <a:spAutoFit/>
          </a:bodyPr>
          <a:lstStyle/>
          <a:p>
            <a:r>
              <a:rPr lang="en-US" sz="900">
                <a:hlinkClick r:id="rId4" tooltip="https://www.freepngimg.com/png/72547-thinking-photography-question-mark-man-stock"/>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1647201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DA70F40A-D18F-4F05-A106-6D2CB24DC79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gnifying glass and question mark">
            <a:extLst>
              <a:ext uri="{FF2B5EF4-FFF2-40B4-BE49-F238E27FC236}">
                <a16:creationId xmlns:a16="http://schemas.microsoft.com/office/drawing/2014/main" id="{F74FE5B7-02EE-5876-B1C6-56E5217F54AD}"/>
              </a:ext>
            </a:extLst>
          </p:cNvPr>
          <p:cNvPicPr>
            <a:picLocks noChangeAspect="1"/>
          </p:cNvPicPr>
          <p:nvPr/>
        </p:nvPicPr>
        <p:blipFill rotWithShape="1">
          <a:blip r:embed="rId5">
            <a:duotone>
              <a:schemeClr val="bg2">
                <a:shade val="45000"/>
                <a:satMod val="135000"/>
              </a:schemeClr>
              <a:prstClr val="white"/>
            </a:duotone>
            <a:alphaModFix amt="25000"/>
          </a:blip>
          <a:srcRect/>
          <a:stretch/>
        </p:blipFill>
        <p:spPr>
          <a:xfrm>
            <a:off x="20" y="10"/>
            <a:ext cx="12191980" cy="6857990"/>
          </a:xfrm>
          <a:prstGeom prst="rect">
            <a:avLst/>
          </a:prstGeom>
        </p:spPr>
      </p:pic>
      <p:pic>
        <p:nvPicPr>
          <p:cNvPr id="17" name="Picture 16">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A94DE9-AD21-CD55-43F3-CCF6DCAEB383}"/>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a:t>Research Question</a:t>
            </a:r>
          </a:p>
        </p:txBody>
      </p:sp>
      <p:sp>
        <p:nvSpPr>
          <p:cNvPr id="3" name="Content Placeholder 2">
            <a:extLst>
              <a:ext uri="{FF2B5EF4-FFF2-40B4-BE49-F238E27FC236}">
                <a16:creationId xmlns:a16="http://schemas.microsoft.com/office/drawing/2014/main" id="{0AF6B36F-E0A9-B1D8-59A2-6D6A6C62ED8D}"/>
              </a:ext>
            </a:extLst>
          </p:cNvPr>
          <p:cNvSpPr>
            <a:spLocks noGrp="1"/>
          </p:cNvSpPr>
          <p:nvPr>
            <p:ph idx="1"/>
          </p:nvPr>
        </p:nvSpPr>
        <p:spPr>
          <a:xfrm>
            <a:off x="1751012" y="3886200"/>
            <a:ext cx="8689976" cy="1371599"/>
          </a:xfrm>
        </p:spPr>
        <p:txBody>
          <a:bodyPr vert="horz" lIns="91440" tIns="45720" rIns="91440" bIns="45720" rtlCol="0">
            <a:normAutofit/>
          </a:bodyPr>
          <a:lstStyle/>
          <a:p>
            <a:pPr marL="0" indent="0" algn="ctr">
              <a:buNone/>
            </a:pPr>
            <a:r>
              <a:rPr lang="en-US" sz="2200">
                <a:solidFill>
                  <a:schemeClr val="tx1">
                    <a:lumMod val="65000"/>
                    <a:lumOff val="35000"/>
                  </a:schemeClr>
                </a:solidFill>
              </a:rPr>
              <a:t>What key attributes impact churned customers the most? </a:t>
            </a:r>
          </a:p>
        </p:txBody>
      </p:sp>
    </p:spTree>
    <p:extLst>
      <p:ext uri="{BB962C8B-B14F-4D97-AF65-F5344CB8AC3E}">
        <p14:creationId xmlns:p14="http://schemas.microsoft.com/office/powerpoint/2010/main" val="107262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B58899-BC2A-B71B-52D1-4027BFB2A9B9}"/>
              </a:ext>
            </a:extLst>
          </p:cNvPr>
          <p:cNvSpPr>
            <a:spLocks noGrp="1"/>
          </p:cNvSpPr>
          <p:nvPr>
            <p:ph type="title"/>
          </p:nvPr>
        </p:nvSpPr>
        <p:spPr>
          <a:xfrm>
            <a:off x="641074" y="1314450"/>
            <a:ext cx="2844002" cy="3680244"/>
          </a:xfrm>
        </p:spPr>
        <p:txBody>
          <a:bodyPr>
            <a:normAutofit/>
          </a:bodyPr>
          <a:lstStyle/>
          <a:p>
            <a:pPr algn="l"/>
            <a:r>
              <a:rPr lang="en-US" sz="3700"/>
              <a:t>Clustering Analysis Technique</a:t>
            </a:r>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117617ED-0AA6-03F0-FB20-D61DC61387B1}"/>
              </a:ext>
            </a:extLst>
          </p:cNvPr>
          <p:cNvGraphicFramePr>
            <a:graphicFrameLocks noGrp="1"/>
          </p:cNvGraphicFramePr>
          <p:nvPr>
            <p:ph idx="1"/>
            <p:extLst>
              <p:ext uri="{D42A27DB-BD31-4B8C-83A1-F6EECF244321}">
                <p14:modId xmlns:p14="http://schemas.microsoft.com/office/powerpoint/2010/main" val="4062969242"/>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60389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3"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8B9A0D1-3577-CCC9-A8E7-28D766C61F4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7059" y="1162226"/>
            <a:ext cx="2277355" cy="26496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Python Logo | Python Software Foundation">
            <a:extLst>
              <a:ext uri="{FF2B5EF4-FFF2-40B4-BE49-F238E27FC236}">
                <a16:creationId xmlns:a16="http://schemas.microsoft.com/office/drawing/2014/main" id="{22119B86-3806-3883-64F7-D10CA0EF782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3464" y="4222883"/>
            <a:ext cx="4044539" cy="1358630"/>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2064">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2" name="Title 1">
            <a:extLst>
              <a:ext uri="{FF2B5EF4-FFF2-40B4-BE49-F238E27FC236}">
                <a16:creationId xmlns:a16="http://schemas.microsoft.com/office/drawing/2014/main" id="{0CDC6A8D-7200-7324-8130-2CF0F6024487}"/>
              </a:ext>
            </a:extLst>
          </p:cNvPr>
          <p:cNvSpPr>
            <a:spLocks noGrp="1"/>
          </p:cNvSpPr>
          <p:nvPr>
            <p:ph type="title"/>
          </p:nvPr>
        </p:nvSpPr>
        <p:spPr>
          <a:xfrm>
            <a:off x="5282520" y="618517"/>
            <a:ext cx="5855416" cy="1596177"/>
          </a:xfrm>
        </p:spPr>
        <p:txBody>
          <a:bodyPr>
            <a:normAutofit/>
          </a:bodyPr>
          <a:lstStyle/>
          <a:p>
            <a:r>
              <a:rPr lang="en-US"/>
              <a:t>Technical Environment</a:t>
            </a:r>
          </a:p>
        </p:txBody>
      </p:sp>
      <p:graphicFrame>
        <p:nvGraphicFramePr>
          <p:cNvPr id="5" name="Content Placeholder 2">
            <a:extLst>
              <a:ext uri="{FF2B5EF4-FFF2-40B4-BE49-F238E27FC236}">
                <a16:creationId xmlns:a16="http://schemas.microsoft.com/office/drawing/2014/main" id="{FE17A46D-7D88-ACDD-79D8-811141AEB664}"/>
              </a:ext>
            </a:extLst>
          </p:cNvPr>
          <p:cNvGraphicFramePr>
            <a:graphicFrameLocks noGrp="1"/>
          </p:cNvGraphicFramePr>
          <p:nvPr>
            <p:ph idx="1"/>
            <p:extLst>
              <p:ext uri="{D42A27DB-BD31-4B8C-83A1-F6EECF244321}">
                <p14:modId xmlns:p14="http://schemas.microsoft.com/office/powerpoint/2010/main" val="2799831573"/>
              </p:ext>
            </p:extLst>
          </p:nvPr>
        </p:nvGraphicFramePr>
        <p:xfrm>
          <a:off x="5282520" y="2367092"/>
          <a:ext cx="5855415" cy="38474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5351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03EB16-3DE2-F069-4C19-32CAACA8D262}"/>
              </a:ext>
            </a:extLst>
          </p:cNvPr>
          <p:cNvSpPr>
            <a:spLocks noGrp="1"/>
          </p:cNvSpPr>
          <p:nvPr>
            <p:ph type="title"/>
          </p:nvPr>
        </p:nvSpPr>
        <p:spPr>
          <a:xfrm>
            <a:off x="641074" y="1314450"/>
            <a:ext cx="2844002" cy="3680244"/>
          </a:xfrm>
        </p:spPr>
        <p:txBody>
          <a:bodyPr>
            <a:normAutofit/>
          </a:bodyPr>
          <a:lstStyle/>
          <a:p>
            <a:pPr algn="l"/>
            <a:r>
              <a:rPr lang="en-US" sz="2800"/>
              <a:t>Data Preparation: Preprocessing Goal</a:t>
            </a:r>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9A944687-9D6E-CAF1-5D2F-19FC3CD5E555}"/>
              </a:ext>
            </a:extLst>
          </p:cNvPr>
          <p:cNvGraphicFramePr>
            <a:graphicFrameLocks noGrp="1"/>
          </p:cNvGraphicFramePr>
          <p:nvPr>
            <p:ph idx="1"/>
            <p:extLst>
              <p:ext uri="{D42A27DB-BD31-4B8C-83A1-F6EECF244321}">
                <p14:modId xmlns:p14="http://schemas.microsoft.com/office/powerpoint/2010/main" val="3490493935"/>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7049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C1EC-3B80-B268-B527-D020D5CE2D08}"/>
              </a:ext>
            </a:extLst>
          </p:cNvPr>
          <p:cNvSpPr>
            <a:spLocks noGrp="1"/>
          </p:cNvSpPr>
          <p:nvPr>
            <p:ph type="title"/>
          </p:nvPr>
        </p:nvSpPr>
        <p:spPr>
          <a:xfrm>
            <a:off x="913775" y="291985"/>
            <a:ext cx="6314930" cy="798089"/>
          </a:xfrm>
        </p:spPr>
        <p:txBody>
          <a:bodyPr/>
          <a:lstStyle/>
          <a:p>
            <a:r>
              <a:rPr lang="en-US" dirty="0"/>
              <a:t>Initial Variables</a:t>
            </a:r>
          </a:p>
        </p:txBody>
      </p:sp>
      <p:graphicFrame>
        <p:nvGraphicFramePr>
          <p:cNvPr id="4" name="Content Placeholder 3">
            <a:extLst>
              <a:ext uri="{FF2B5EF4-FFF2-40B4-BE49-F238E27FC236}">
                <a16:creationId xmlns:a16="http://schemas.microsoft.com/office/drawing/2014/main" id="{E85C25BC-853E-98DB-64F7-147A68180D59}"/>
              </a:ext>
            </a:extLst>
          </p:cNvPr>
          <p:cNvGraphicFramePr>
            <a:graphicFrameLocks noGrp="1"/>
          </p:cNvGraphicFramePr>
          <p:nvPr>
            <p:ph idx="1"/>
            <p:extLst>
              <p:ext uri="{D42A27DB-BD31-4B8C-83A1-F6EECF244321}">
                <p14:modId xmlns:p14="http://schemas.microsoft.com/office/powerpoint/2010/main" val="249487416"/>
              </p:ext>
            </p:extLst>
          </p:nvPr>
        </p:nvGraphicFramePr>
        <p:xfrm>
          <a:off x="6866242" y="145999"/>
          <a:ext cx="4609070" cy="6569491"/>
        </p:xfrm>
        <a:graphic>
          <a:graphicData uri="http://schemas.openxmlformats.org/drawingml/2006/table">
            <a:tbl>
              <a:tblPr firstRow="1" firstCol="1" bandRow="1">
                <a:tableStyleId>{5C22544A-7EE6-4342-B048-85BDC9FD1C3A}</a:tableStyleId>
              </a:tblPr>
              <a:tblGrid>
                <a:gridCol w="1280830">
                  <a:extLst>
                    <a:ext uri="{9D8B030D-6E8A-4147-A177-3AD203B41FA5}">
                      <a16:colId xmlns:a16="http://schemas.microsoft.com/office/drawing/2014/main" val="2738140322"/>
                    </a:ext>
                  </a:extLst>
                </a:gridCol>
                <a:gridCol w="3328240">
                  <a:extLst>
                    <a:ext uri="{9D8B030D-6E8A-4147-A177-3AD203B41FA5}">
                      <a16:colId xmlns:a16="http://schemas.microsoft.com/office/drawing/2014/main" val="2666759449"/>
                    </a:ext>
                  </a:extLst>
                </a:gridCol>
              </a:tblGrid>
              <a:tr h="164150">
                <a:tc gridSpan="2">
                  <a:txBody>
                    <a:bodyPr/>
                    <a:lstStyle/>
                    <a:p>
                      <a:pPr marL="0" marR="0" algn="ctr">
                        <a:spcBef>
                          <a:spcPts val="0"/>
                        </a:spcBef>
                        <a:spcAft>
                          <a:spcPts val="0"/>
                        </a:spcAft>
                      </a:pPr>
                      <a:r>
                        <a:rPr lang="en-US" sz="1100" dirty="0">
                          <a:effectLst/>
                        </a:rPr>
                        <a:t>Categorical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tc>
                <a:tc hMerge="1">
                  <a:txBody>
                    <a:bodyPr/>
                    <a:lstStyle/>
                    <a:p>
                      <a:endParaRPr lang="en-US"/>
                    </a:p>
                  </a:txBody>
                  <a:tcPr/>
                </a:tc>
                <a:extLst>
                  <a:ext uri="{0D108BD9-81ED-4DB2-BD59-A6C34878D82A}">
                    <a16:rowId xmlns:a16="http://schemas.microsoft.com/office/drawing/2014/main" val="1021863542"/>
                  </a:ext>
                </a:extLst>
              </a:tr>
              <a:tr h="164150">
                <a:tc>
                  <a:txBody>
                    <a:bodyPr/>
                    <a:lstStyle/>
                    <a:p>
                      <a:pPr marL="0" marR="0" algn="ctr">
                        <a:spcBef>
                          <a:spcPts val="0"/>
                        </a:spcBef>
                        <a:spcAft>
                          <a:spcPts val="0"/>
                        </a:spcAft>
                      </a:pPr>
                      <a:r>
                        <a:rPr lang="en-US" sz="1000">
                          <a:effectLst/>
                        </a:rPr>
                        <a:t>Label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tc>
                <a:tc>
                  <a:txBody>
                    <a:bodyPr/>
                    <a:lstStyle/>
                    <a:p>
                      <a:pPr marL="0" marR="0" algn="ctr">
                        <a:spcBef>
                          <a:spcPts val="0"/>
                        </a:spcBef>
                        <a:spcAft>
                          <a:spcPts val="0"/>
                        </a:spcAft>
                      </a:pPr>
                      <a:r>
                        <a:rPr lang="en-US" sz="1000" dirty="0">
                          <a:effectLst/>
                        </a:rPr>
                        <a:t>Values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tc>
                <a:extLst>
                  <a:ext uri="{0D108BD9-81ED-4DB2-BD59-A6C34878D82A}">
                    <a16:rowId xmlns:a16="http://schemas.microsoft.com/office/drawing/2014/main" val="1135773267"/>
                  </a:ext>
                </a:extLst>
              </a:tr>
              <a:tr h="164150">
                <a:tc>
                  <a:txBody>
                    <a:bodyPr/>
                    <a:lstStyle/>
                    <a:p>
                      <a:pPr marL="0" marR="0">
                        <a:spcBef>
                          <a:spcPts val="0"/>
                        </a:spcBef>
                        <a:spcAft>
                          <a:spcPts val="0"/>
                        </a:spcAft>
                      </a:pPr>
                      <a:r>
                        <a:rPr lang="en-US" sz="1000">
                          <a:effectLst/>
                        </a:rPr>
                        <a:t>Area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Urban, Suburban, Rural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421309170"/>
                  </a:ext>
                </a:extLst>
              </a:tr>
              <a:tr h="164150">
                <a:tc>
                  <a:txBody>
                    <a:bodyPr/>
                    <a:lstStyle/>
                    <a:p>
                      <a:pPr marL="0" marR="0">
                        <a:spcBef>
                          <a:spcPts val="0"/>
                        </a:spcBef>
                        <a:spcAft>
                          <a:spcPts val="0"/>
                        </a:spcAft>
                      </a:pPr>
                      <a:r>
                        <a:rPr lang="en-US" sz="1000">
                          <a:effectLst/>
                        </a:rPr>
                        <a:t>Marital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Married, Widowed, Separated, Never Married, Divorced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519592406"/>
                  </a:ext>
                </a:extLst>
              </a:tr>
              <a:tr h="164150">
                <a:tc>
                  <a:txBody>
                    <a:bodyPr/>
                    <a:lstStyle/>
                    <a:p>
                      <a:pPr marL="0" marR="0">
                        <a:spcBef>
                          <a:spcPts val="0"/>
                        </a:spcBef>
                        <a:spcAft>
                          <a:spcPts val="0"/>
                        </a:spcAft>
                      </a:pPr>
                      <a:r>
                        <a:rPr lang="en-US" sz="1000">
                          <a:effectLst/>
                        </a:rPr>
                        <a:t>Gender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Female, Male, Nonbinary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817847216"/>
                  </a:ext>
                </a:extLst>
              </a:tr>
              <a:tr h="164150">
                <a:tc>
                  <a:txBody>
                    <a:bodyPr/>
                    <a:lstStyle/>
                    <a:p>
                      <a:pPr marL="0" marR="0">
                        <a:spcBef>
                          <a:spcPts val="0"/>
                        </a:spcBef>
                        <a:spcAft>
                          <a:spcPts val="0"/>
                        </a:spcAft>
                      </a:pPr>
                      <a:r>
                        <a:rPr lang="en-US" sz="1000">
                          <a:effectLst/>
                        </a:rPr>
                        <a:t>Churn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798283736"/>
                  </a:ext>
                </a:extLst>
              </a:tr>
              <a:tr h="164150">
                <a:tc>
                  <a:txBody>
                    <a:bodyPr/>
                    <a:lstStyle/>
                    <a:p>
                      <a:pPr marL="0" marR="0">
                        <a:spcBef>
                          <a:spcPts val="0"/>
                        </a:spcBef>
                        <a:spcAft>
                          <a:spcPts val="0"/>
                        </a:spcAft>
                      </a:pPr>
                      <a:r>
                        <a:rPr lang="en-US" sz="1000">
                          <a:effectLst/>
                        </a:rPr>
                        <a:t>Techie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dirty="0">
                          <a:effectLst/>
                        </a:rPr>
                        <a:t>Yes, No</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1261775127"/>
                  </a:ext>
                </a:extLst>
              </a:tr>
              <a:tr h="164150">
                <a:tc>
                  <a:txBody>
                    <a:bodyPr/>
                    <a:lstStyle/>
                    <a:p>
                      <a:pPr marL="0" marR="0">
                        <a:spcBef>
                          <a:spcPts val="0"/>
                        </a:spcBef>
                        <a:spcAft>
                          <a:spcPts val="0"/>
                        </a:spcAft>
                      </a:pPr>
                      <a:r>
                        <a:rPr lang="en-US" sz="1000">
                          <a:effectLst/>
                        </a:rPr>
                        <a:t>Contract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Month-to-month, Two Year, One Year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784139903"/>
                  </a:ext>
                </a:extLst>
              </a:tr>
              <a:tr h="164150">
                <a:tc>
                  <a:txBody>
                    <a:bodyPr/>
                    <a:lstStyle/>
                    <a:p>
                      <a:pPr marL="0" marR="0">
                        <a:spcBef>
                          <a:spcPts val="0"/>
                        </a:spcBef>
                        <a:spcAft>
                          <a:spcPts val="0"/>
                        </a:spcAft>
                      </a:pPr>
                      <a:r>
                        <a:rPr lang="en-US" sz="1000">
                          <a:effectLst/>
                        </a:rPr>
                        <a:t>Port_modem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529682039"/>
                  </a:ext>
                </a:extLst>
              </a:tr>
              <a:tr h="164150">
                <a:tc>
                  <a:txBody>
                    <a:bodyPr/>
                    <a:lstStyle/>
                    <a:p>
                      <a:pPr marL="0" marR="0">
                        <a:spcBef>
                          <a:spcPts val="0"/>
                        </a:spcBef>
                        <a:spcAft>
                          <a:spcPts val="0"/>
                        </a:spcAft>
                      </a:pPr>
                      <a:r>
                        <a:rPr lang="en-US" sz="1000">
                          <a:effectLst/>
                        </a:rPr>
                        <a:t>Tablet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99024082"/>
                  </a:ext>
                </a:extLst>
              </a:tr>
              <a:tr h="164150">
                <a:tc>
                  <a:txBody>
                    <a:bodyPr/>
                    <a:lstStyle/>
                    <a:p>
                      <a:pPr marL="0" marR="0">
                        <a:spcBef>
                          <a:spcPts val="0"/>
                        </a:spcBef>
                        <a:spcAft>
                          <a:spcPts val="0"/>
                        </a:spcAft>
                      </a:pPr>
                      <a:r>
                        <a:rPr lang="en-US" sz="1000">
                          <a:effectLst/>
                        </a:rPr>
                        <a:t>InternetService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Fiber Optic, DSL, None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795623145"/>
                  </a:ext>
                </a:extLst>
              </a:tr>
              <a:tr h="164150">
                <a:tc>
                  <a:txBody>
                    <a:bodyPr/>
                    <a:lstStyle/>
                    <a:p>
                      <a:pPr marL="0" marR="0">
                        <a:spcBef>
                          <a:spcPts val="0"/>
                        </a:spcBef>
                        <a:spcAft>
                          <a:spcPts val="0"/>
                        </a:spcAft>
                      </a:pPr>
                      <a:r>
                        <a:rPr lang="en-US" sz="1000">
                          <a:effectLst/>
                        </a:rPr>
                        <a:t>Phone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42283376"/>
                  </a:ext>
                </a:extLst>
              </a:tr>
              <a:tr h="164150">
                <a:tc>
                  <a:txBody>
                    <a:bodyPr/>
                    <a:lstStyle/>
                    <a:p>
                      <a:pPr marL="0" marR="0">
                        <a:spcBef>
                          <a:spcPts val="0"/>
                        </a:spcBef>
                        <a:spcAft>
                          <a:spcPts val="0"/>
                        </a:spcAft>
                      </a:pPr>
                      <a:r>
                        <a:rPr lang="en-US" sz="1000">
                          <a:effectLst/>
                        </a:rPr>
                        <a:t>Customer_id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Unique customer identification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3543958569"/>
                  </a:ext>
                </a:extLst>
              </a:tr>
              <a:tr h="164150">
                <a:tc>
                  <a:txBody>
                    <a:bodyPr/>
                    <a:lstStyle/>
                    <a:p>
                      <a:pPr marL="0" marR="0">
                        <a:spcBef>
                          <a:spcPts val="0"/>
                        </a:spcBef>
                        <a:spcAft>
                          <a:spcPts val="0"/>
                        </a:spcAft>
                      </a:pPr>
                      <a:r>
                        <a:rPr lang="en-US" sz="1000">
                          <a:effectLst/>
                        </a:rPr>
                        <a:t>Interaction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Unique alpha-numeric combination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833772059"/>
                  </a:ext>
                </a:extLst>
              </a:tr>
              <a:tr h="164150">
                <a:tc>
                  <a:txBody>
                    <a:bodyPr/>
                    <a:lstStyle/>
                    <a:p>
                      <a:pPr marL="0" marR="0">
                        <a:spcBef>
                          <a:spcPts val="0"/>
                        </a:spcBef>
                        <a:spcAft>
                          <a:spcPts val="0"/>
                        </a:spcAft>
                      </a:pPr>
                      <a:r>
                        <a:rPr lang="en-US" sz="1000">
                          <a:effectLst/>
                        </a:rPr>
                        <a:t>UID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Unique alpha-numeric combination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3280899150"/>
                  </a:ext>
                </a:extLst>
              </a:tr>
              <a:tr h="164150">
                <a:tc>
                  <a:txBody>
                    <a:bodyPr/>
                    <a:lstStyle/>
                    <a:p>
                      <a:pPr marL="0" marR="0">
                        <a:spcBef>
                          <a:spcPts val="0"/>
                        </a:spcBef>
                        <a:spcAft>
                          <a:spcPts val="0"/>
                        </a:spcAft>
                      </a:pPr>
                      <a:r>
                        <a:rPr lang="en-US" sz="1000">
                          <a:effectLst/>
                        </a:rPr>
                        <a:t>City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City Name of Customer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1409390378"/>
                  </a:ext>
                </a:extLst>
              </a:tr>
              <a:tr h="164150">
                <a:tc>
                  <a:txBody>
                    <a:bodyPr/>
                    <a:lstStyle/>
                    <a:p>
                      <a:pPr marL="0" marR="0">
                        <a:spcBef>
                          <a:spcPts val="0"/>
                        </a:spcBef>
                        <a:spcAft>
                          <a:spcPts val="0"/>
                        </a:spcAft>
                      </a:pPr>
                      <a:r>
                        <a:rPr lang="en-US" sz="1000">
                          <a:effectLst/>
                        </a:rPr>
                        <a:t>Job</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Customer’s Profession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832851328"/>
                  </a:ext>
                </a:extLst>
              </a:tr>
              <a:tr h="164150">
                <a:tc>
                  <a:txBody>
                    <a:bodyPr/>
                    <a:lstStyle/>
                    <a:p>
                      <a:pPr marL="0" marR="0">
                        <a:spcBef>
                          <a:spcPts val="0"/>
                        </a:spcBef>
                        <a:spcAft>
                          <a:spcPts val="0"/>
                        </a:spcAft>
                      </a:pPr>
                      <a:r>
                        <a:rPr lang="en-US" sz="1000">
                          <a:effectLst/>
                        </a:rPr>
                        <a:t>State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State code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3463845532"/>
                  </a:ext>
                </a:extLst>
              </a:tr>
              <a:tr h="164150">
                <a:tc>
                  <a:txBody>
                    <a:bodyPr/>
                    <a:lstStyle/>
                    <a:p>
                      <a:pPr marL="0" marR="0">
                        <a:spcBef>
                          <a:spcPts val="0"/>
                        </a:spcBef>
                        <a:spcAft>
                          <a:spcPts val="0"/>
                        </a:spcAft>
                      </a:pPr>
                      <a:r>
                        <a:rPr lang="en-US" sz="1000">
                          <a:effectLst/>
                        </a:rPr>
                        <a:t>County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County of Customer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1162634740"/>
                  </a:ext>
                </a:extLst>
              </a:tr>
              <a:tr h="164150">
                <a:tc>
                  <a:txBody>
                    <a:bodyPr/>
                    <a:lstStyle/>
                    <a:p>
                      <a:pPr marL="0" marR="0">
                        <a:spcBef>
                          <a:spcPts val="0"/>
                        </a:spcBef>
                        <a:spcAft>
                          <a:spcPts val="0"/>
                        </a:spcAft>
                      </a:pPr>
                      <a:r>
                        <a:rPr lang="en-US" sz="1000">
                          <a:effectLst/>
                        </a:rPr>
                        <a:t>Zip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Zip Code of Customer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3792134233"/>
                  </a:ext>
                </a:extLst>
              </a:tr>
              <a:tr h="164150">
                <a:tc>
                  <a:txBody>
                    <a:bodyPr/>
                    <a:lstStyle/>
                    <a:p>
                      <a:pPr marL="0" marR="0">
                        <a:spcBef>
                          <a:spcPts val="0"/>
                        </a:spcBef>
                        <a:spcAft>
                          <a:spcPts val="0"/>
                        </a:spcAft>
                      </a:pPr>
                      <a:r>
                        <a:rPr lang="en-US" sz="1000">
                          <a:effectLst/>
                        </a:rPr>
                        <a:t>Lat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Latitude of Customer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1733626292"/>
                  </a:ext>
                </a:extLst>
              </a:tr>
              <a:tr h="164150">
                <a:tc>
                  <a:txBody>
                    <a:bodyPr/>
                    <a:lstStyle/>
                    <a:p>
                      <a:pPr marL="0" marR="0">
                        <a:spcBef>
                          <a:spcPts val="0"/>
                        </a:spcBef>
                        <a:spcAft>
                          <a:spcPts val="0"/>
                        </a:spcAft>
                      </a:pPr>
                      <a:r>
                        <a:rPr lang="en-US" sz="1000">
                          <a:effectLst/>
                        </a:rPr>
                        <a:t>Lng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Longitude of Customer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385469258"/>
                  </a:ext>
                </a:extLst>
              </a:tr>
              <a:tr h="164150">
                <a:tc>
                  <a:txBody>
                    <a:bodyPr/>
                    <a:lstStyle/>
                    <a:p>
                      <a:pPr marL="0" marR="0">
                        <a:spcBef>
                          <a:spcPts val="0"/>
                        </a:spcBef>
                        <a:spcAft>
                          <a:spcPts val="0"/>
                        </a:spcAft>
                      </a:pPr>
                      <a:r>
                        <a:rPr lang="en-US" sz="1000">
                          <a:effectLst/>
                        </a:rPr>
                        <a:t>TimeZone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Time Zone of Customer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1599806590"/>
                  </a:ext>
                </a:extLst>
              </a:tr>
              <a:tr h="164150">
                <a:tc>
                  <a:txBody>
                    <a:bodyPr/>
                    <a:lstStyle/>
                    <a:p>
                      <a:pPr marL="0" marR="0">
                        <a:spcBef>
                          <a:spcPts val="0"/>
                        </a:spcBef>
                        <a:spcAft>
                          <a:spcPts val="0"/>
                        </a:spcAft>
                      </a:pPr>
                      <a:r>
                        <a:rPr lang="en-US" sz="1000">
                          <a:effectLst/>
                        </a:rPr>
                        <a:t>Multiple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4261435892"/>
                  </a:ext>
                </a:extLst>
              </a:tr>
              <a:tr h="164150">
                <a:tc>
                  <a:txBody>
                    <a:bodyPr/>
                    <a:lstStyle/>
                    <a:p>
                      <a:pPr marL="0" marR="0">
                        <a:spcBef>
                          <a:spcPts val="0"/>
                        </a:spcBef>
                        <a:spcAft>
                          <a:spcPts val="0"/>
                        </a:spcAft>
                      </a:pPr>
                      <a:r>
                        <a:rPr lang="en-US" sz="1000">
                          <a:effectLst/>
                        </a:rPr>
                        <a:t>OnlineSecurity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249933454"/>
                  </a:ext>
                </a:extLst>
              </a:tr>
              <a:tr h="164150">
                <a:tc>
                  <a:txBody>
                    <a:bodyPr/>
                    <a:lstStyle/>
                    <a:p>
                      <a:pPr marL="0" marR="0">
                        <a:spcBef>
                          <a:spcPts val="0"/>
                        </a:spcBef>
                        <a:spcAft>
                          <a:spcPts val="0"/>
                        </a:spcAft>
                      </a:pPr>
                      <a:r>
                        <a:rPr lang="en-US" sz="1000">
                          <a:effectLst/>
                        </a:rPr>
                        <a:t>OnlineBackup</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032558651"/>
                  </a:ext>
                </a:extLst>
              </a:tr>
              <a:tr h="164150">
                <a:tc>
                  <a:txBody>
                    <a:bodyPr/>
                    <a:lstStyle/>
                    <a:p>
                      <a:pPr marL="0" marR="0">
                        <a:spcBef>
                          <a:spcPts val="0"/>
                        </a:spcBef>
                        <a:spcAft>
                          <a:spcPts val="0"/>
                        </a:spcAft>
                      </a:pPr>
                      <a:r>
                        <a:rPr lang="en-US" sz="1000">
                          <a:effectLst/>
                        </a:rPr>
                        <a:t>DeviceProtection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526099271"/>
                  </a:ext>
                </a:extLst>
              </a:tr>
              <a:tr h="164150">
                <a:tc>
                  <a:txBody>
                    <a:bodyPr/>
                    <a:lstStyle/>
                    <a:p>
                      <a:pPr marL="0" marR="0">
                        <a:spcBef>
                          <a:spcPts val="0"/>
                        </a:spcBef>
                        <a:spcAft>
                          <a:spcPts val="0"/>
                        </a:spcAft>
                      </a:pPr>
                      <a:r>
                        <a:rPr lang="en-US" sz="1000">
                          <a:effectLst/>
                        </a:rPr>
                        <a:t>TechSupport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3815812602"/>
                  </a:ext>
                </a:extLst>
              </a:tr>
              <a:tr h="164150">
                <a:tc>
                  <a:txBody>
                    <a:bodyPr/>
                    <a:lstStyle/>
                    <a:p>
                      <a:pPr marL="0" marR="0">
                        <a:spcBef>
                          <a:spcPts val="0"/>
                        </a:spcBef>
                        <a:spcAft>
                          <a:spcPts val="0"/>
                        </a:spcAft>
                      </a:pPr>
                      <a:r>
                        <a:rPr lang="en-US" sz="1000">
                          <a:effectLst/>
                        </a:rPr>
                        <a:t>StreamingTV</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847222052"/>
                  </a:ext>
                </a:extLst>
              </a:tr>
              <a:tr h="164150">
                <a:tc>
                  <a:txBody>
                    <a:bodyPr/>
                    <a:lstStyle/>
                    <a:p>
                      <a:pPr marL="0" marR="0">
                        <a:spcBef>
                          <a:spcPts val="0"/>
                        </a:spcBef>
                        <a:spcAft>
                          <a:spcPts val="0"/>
                        </a:spcAft>
                      </a:pPr>
                      <a:r>
                        <a:rPr lang="en-US" sz="1000">
                          <a:effectLst/>
                        </a:rPr>
                        <a:t>PaperlessBilling</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Yes, 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3157700871"/>
                  </a:ext>
                </a:extLst>
              </a:tr>
              <a:tr h="328301">
                <a:tc>
                  <a:txBody>
                    <a:bodyPr/>
                    <a:lstStyle/>
                    <a:p>
                      <a:pPr marL="0" marR="0">
                        <a:spcBef>
                          <a:spcPts val="0"/>
                        </a:spcBef>
                        <a:spcAft>
                          <a:spcPts val="0"/>
                        </a:spcAft>
                      </a:pPr>
                      <a:r>
                        <a:rPr lang="en-US" sz="1000">
                          <a:effectLst/>
                        </a:rPr>
                        <a:t>PaymentMethod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Bank Transfer(automatic), Credit Card (automatic), Mailed Check, Electronic Check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4004488952"/>
                  </a:ext>
                </a:extLst>
              </a:tr>
              <a:tr h="164150">
                <a:tc>
                  <a:txBody>
                    <a:bodyPr/>
                    <a:lstStyle/>
                    <a:p>
                      <a:pPr marL="0" marR="0">
                        <a:spcBef>
                          <a:spcPts val="0"/>
                        </a:spcBef>
                        <a:spcAft>
                          <a:spcPts val="0"/>
                        </a:spcAft>
                      </a:pPr>
                      <a:r>
                        <a:rPr lang="en-US" sz="1000">
                          <a:effectLst/>
                        </a:rPr>
                        <a:t>Item1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Survey Response Rank of 1 through 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562080042"/>
                  </a:ext>
                </a:extLst>
              </a:tr>
              <a:tr h="164150">
                <a:tc>
                  <a:txBody>
                    <a:bodyPr/>
                    <a:lstStyle/>
                    <a:p>
                      <a:pPr marL="0" marR="0">
                        <a:spcBef>
                          <a:spcPts val="0"/>
                        </a:spcBef>
                        <a:spcAft>
                          <a:spcPts val="0"/>
                        </a:spcAft>
                      </a:pPr>
                      <a:r>
                        <a:rPr lang="en-US" sz="1000">
                          <a:effectLst/>
                        </a:rPr>
                        <a:t>Item2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Survey Response Rank of 1 through 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562193445"/>
                  </a:ext>
                </a:extLst>
              </a:tr>
              <a:tr h="164150">
                <a:tc>
                  <a:txBody>
                    <a:bodyPr/>
                    <a:lstStyle/>
                    <a:p>
                      <a:pPr marL="0" marR="0">
                        <a:spcBef>
                          <a:spcPts val="0"/>
                        </a:spcBef>
                        <a:spcAft>
                          <a:spcPts val="0"/>
                        </a:spcAft>
                      </a:pPr>
                      <a:r>
                        <a:rPr lang="en-US" sz="1000">
                          <a:effectLst/>
                        </a:rPr>
                        <a:t>Item3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Survey Response Rank of 1 through 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1520744226"/>
                  </a:ext>
                </a:extLst>
              </a:tr>
              <a:tr h="164150">
                <a:tc>
                  <a:txBody>
                    <a:bodyPr/>
                    <a:lstStyle/>
                    <a:p>
                      <a:pPr marL="0" marR="0">
                        <a:spcBef>
                          <a:spcPts val="0"/>
                        </a:spcBef>
                        <a:spcAft>
                          <a:spcPts val="0"/>
                        </a:spcAft>
                      </a:pPr>
                      <a:r>
                        <a:rPr lang="en-US" sz="1000">
                          <a:effectLst/>
                        </a:rPr>
                        <a:t>Item4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Survey Response Rank of 1 through 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2139480155"/>
                  </a:ext>
                </a:extLst>
              </a:tr>
              <a:tr h="164150">
                <a:tc>
                  <a:txBody>
                    <a:bodyPr/>
                    <a:lstStyle/>
                    <a:p>
                      <a:pPr marL="0" marR="0">
                        <a:spcBef>
                          <a:spcPts val="0"/>
                        </a:spcBef>
                        <a:spcAft>
                          <a:spcPts val="0"/>
                        </a:spcAft>
                      </a:pPr>
                      <a:r>
                        <a:rPr lang="en-US" sz="1000">
                          <a:effectLst/>
                        </a:rPr>
                        <a:t>Item5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Survey Response Rank of 1 through 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3206704285"/>
                  </a:ext>
                </a:extLst>
              </a:tr>
              <a:tr h="164150">
                <a:tc>
                  <a:txBody>
                    <a:bodyPr/>
                    <a:lstStyle/>
                    <a:p>
                      <a:pPr marL="0" marR="0">
                        <a:spcBef>
                          <a:spcPts val="0"/>
                        </a:spcBef>
                        <a:spcAft>
                          <a:spcPts val="0"/>
                        </a:spcAft>
                      </a:pPr>
                      <a:r>
                        <a:rPr lang="en-US" sz="1000">
                          <a:effectLst/>
                        </a:rPr>
                        <a:t>Item6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Survey Response Rank of 1 through 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3611873153"/>
                  </a:ext>
                </a:extLst>
              </a:tr>
              <a:tr h="164150">
                <a:tc>
                  <a:txBody>
                    <a:bodyPr/>
                    <a:lstStyle/>
                    <a:p>
                      <a:pPr marL="0" marR="0">
                        <a:spcBef>
                          <a:spcPts val="0"/>
                        </a:spcBef>
                        <a:spcAft>
                          <a:spcPts val="0"/>
                        </a:spcAft>
                      </a:pPr>
                      <a:r>
                        <a:rPr lang="en-US" sz="1000">
                          <a:effectLst/>
                        </a:rPr>
                        <a:t>Item7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a:effectLst/>
                        </a:rPr>
                        <a:t>Survey Response Rank of 1 through 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4137273097"/>
                  </a:ext>
                </a:extLst>
              </a:tr>
              <a:tr h="164150">
                <a:tc>
                  <a:txBody>
                    <a:bodyPr/>
                    <a:lstStyle/>
                    <a:p>
                      <a:pPr marL="0" marR="0">
                        <a:spcBef>
                          <a:spcPts val="0"/>
                        </a:spcBef>
                        <a:spcAft>
                          <a:spcPts val="0"/>
                        </a:spcAft>
                      </a:pPr>
                      <a:r>
                        <a:rPr lang="en-US" sz="1000">
                          <a:effectLst/>
                        </a:rPr>
                        <a:t>Item8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tc>
                  <a:txBody>
                    <a:bodyPr/>
                    <a:lstStyle/>
                    <a:p>
                      <a:pPr marL="0" marR="0">
                        <a:spcBef>
                          <a:spcPts val="0"/>
                        </a:spcBef>
                        <a:spcAft>
                          <a:spcPts val="0"/>
                        </a:spcAft>
                      </a:pPr>
                      <a:r>
                        <a:rPr lang="en-US" sz="1000" dirty="0">
                          <a:effectLst/>
                        </a:rPr>
                        <a:t>Survey Response Rank of 1 through 5</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794" marR="40794" marT="0" marB="0" anchor="ctr"/>
                </a:tc>
                <a:extLst>
                  <a:ext uri="{0D108BD9-81ED-4DB2-BD59-A6C34878D82A}">
                    <a16:rowId xmlns:a16="http://schemas.microsoft.com/office/drawing/2014/main" val="326385660"/>
                  </a:ext>
                </a:extLst>
              </a:tr>
            </a:tbl>
          </a:graphicData>
        </a:graphic>
      </p:graphicFrame>
      <p:graphicFrame>
        <p:nvGraphicFramePr>
          <p:cNvPr id="5" name="Table 4">
            <a:extLst>
              <a:ext uri="{FF2B5EF4-FFF2-40B4-BE49-F238E27FC236}">
                <a16:creationId xmlns:a16="http://schemas.microsoft.com/office/drawing/2014/main" id="{421F4497-6205-45F4-C459-960AC307A252}"/>
              </a:ext>
            </a:extLst>
          </p:cNvPr>
          <p:cNvGraphicFramePr>
            <a:graphicFrameLocks noGrp="1"/>
          </p:cNvGraphicFramePr>
          <p:nvPr>
            <p:extLst>
              <p:ext uri="{D42A27DB-BD31-4B8C-83A1-F6EECF244321}">
                <p14:modId xmlns:p14="http://schemas.microsoft.com/office/powerpoint/2010/main" val="2325745622"/>
              </p:ext>
            </p:extLst>
          </p:nvPr>
        </p:nvGraphicFramePr>
        <p:xfrm>
          <a:off x="913774" y="2111968"/>
          <a:ext cx="4411986" cy="2960594"/>
        </p:xfrm>
        <a:graphic>
          <a:graphicData uri="http://schemas.openxmlformats.org/drawingml/2006/table">
            <a:tbl>
              <a:tblPr firstRow="1" firstCol="1" bandRow="1">
                <a:tableStyleId>{5C22544A-7EE6-4342-B048-85BDC9FD1C3A}</a:tableStyleId>
              </a:tblPr>
              <a:tblGrid>
                <a:gridCol w="1915922">
                  <a:extLst>
                    <a:ext uri="{9D8B030D-6E8A-4147-A177-3AD203B41FA5}">
                      <a16:colId xmlns:a16="http://schemas.microsoft.com/office/drawing/2014/main" val="1631579222"/>
                    </a:ext>
                  </a:extLst>
                </a:gridCol>
                <a:gridCol w="1297460">
                  <a:extLst>
                    <a:ext uri="{9D8B030D-6E8A-4147-A177-3AD203B41FA5}">
                      <a16:colId xmlns:a16="http://schemas.microsoft.com/office/drawing/2014/main" val="1661399580"/>
                    </a:ext>
                  </a:extLst>
                </a:gridCol>
                <a:gridCol w="1198604">
                  <a:extLst>
                    <a:ext uri="{9D8B030D-6E8A-4147-A177-3AD203B41FA5}">
                      <a16:colId xmlns:a16="http://schemas.microsoft.com/office/drawing/2014/main" val="1946403027"/>
                    </a:ext>
                  </a:extLst>
                </a:gridCol>
              </a:tblGrid>
              <a:tr h="211471">
                <a:tc gridSpan="3">
                  <a:txBody>
                    <a:bodyPr/>
                    <a:lstStyle/>
                    <a:p>
                      <a:pPr marL="0" marR="0" algn="ctr">
                        <a:spcBef>
                          <a:spcPts val="0"/>
                        </a:spcBef>
                        <a:spcAft>
                          <a:spcPts val="0"/>
                        </a:spcAft>
                      </a:pPr>
                      <a:r>
                        <a:rPr lang="en-US" sz="1200">
                          <a:effectLst/>
                        </a:rPr>
                        <a:t>Continuous Data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80567550"/>
                  </a:ext>
                </a:extLst>
              </a:tr>
              <a:tr h="211471">
                <a:tc>
                  <a:txBody>
                    <a:bodyPr/>
                    <a:lstStyle/>
                    <a:p>
                      <a:pPr marL="0" marR="0" algn="ctr">
                        <a:spcBef>
                          <a:spcPts val="0"/>
                        </a:spcBef>
                        <a:spcAft>
                          <a:spcPts val="0"/>
                        </a:spcAft>
                      </a:pPr>
                      <a:r>
                        <a:rPr lang="en-US" sz="1200">
                          <a:effectLst/>
                        </a:rPr>
                        <a:t>Label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Data Type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Example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3168975"/>
                  </a:ext>
                </a:extLst>
              </a:tr>
              <a:tr h="211471">
                <a:tc>
                  <a:txBody>
                    <a:bodyPr/>
                    <a:lstStyle/>
                    <a:p>
                      <a:pPr marL="0" marR="0">
                        <a:spcBef>
                          <a:spcPts val="0"/>
                        </a:spcBef>
                        <a:spcAft>
                          <a:spcPts val="0"/>
                        </a:spcAft>
                      </a:pPr>
                      <a:r>
                        <a:rPr lang="en-US" sz="1200">
                          <a:effectLst/>
                        </a:rPr>
                        <a:t>Population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8508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07715760"/>
                  </a:ext>
                </a:extLst>
              </a:tr>
              <a:tr h="211471">
                <a:tc>
                  <a:txBody>
                    <a:bodyPr/>
                    <a:lstStyle/>
                    <a:p>
                      <a:pPr marL="0" marR="0">
                        <a:spcBef>
                          <a:spcPts val="0"/>
                        </a:spcBef>
                        <a:spcAft>
                          <a:spcPts val="0"/>
                        </a:spcAft>
                      </a:pPr>
                      <a:r>
                        <a:rPr lang="en-US" sz="1200">
                          <a:effectLst/>
                        </a:rPr>
                        <a:t>Children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93976642"/>
                  </a:ext>
                </a:extLst>
              </a:tr>
              <a:tr h="211471">
                <a:tc>
                  <a:txBody>
                    <a:bodyPr/>
                    <a:lstStyle/>
                    <a:p>
                      <a:pPr marL="0" marR="0">
                        <a:spcBef>
                          <a:spcPts val="0"/>
                        </a:spcBef>
                        <a:spcAft>
                          <a:spcPts val="0"/>
                        </a:spcAft>
                      </a:pPr>
                      <a:r>
                        <a:rPr lang="en-US" sz="1200">
                          <a:effectLst/>
                        </a:rPr>
                        <a:t>Age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dirty="0">
                          <a:effectLst/>
                        </a:rPr>
                        <a:t>Int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6043367"/>
                  </a:ext>
                </a:extLst>
              </a:tr>
              <a:tr h="211471">
                <a:tc>
                  <a:txBody>
                    <a:bodyPr/>
                    <a:lstStyle/>
                    <a:p>
                      <a:pPr marL="0" marR="0">
                        <a:spcBef>
                          <a:spcPts val="0"/>
                        </a:spcBef>
                        <a:spcAft>
                          <a:spcPts val="0"/>
                        </a:spcAft>
                      </a:pPr>
                      <a:r>
                        <a:rPr lang="en-US" sz="1200">
                          <a:effectLst/>
                        </a:rPr>
                        <a:t>Income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Float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38329.40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1671421"/>
                  </a:ext>
                </a:extLst>
              </a:tr>
              <a:tr h="211471">
                <a:tc>
                  <a:txBody>
                    <a:bodyPr/>
                    <a:lstStyle/>
                    <a:p>
                      <a:pPr marL="0" marR="0">
                        <a:spcBef>
                          <a:spcPts val="0"/>
                        </a:spcBef>
                        <a:spcAft>
                          <a:spcPts val="0"/>
                        </a:spcAft>
                      </a:pPr>
                      <a:r>
                        <a:rPr lang="en-US" sz="1200">
                          <a:effectLst/>
                        </a:rPr>
                        <a:t>Outage_sec_perweek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Float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3996321"/>
                  </a:ext>
                </a:extLst>
              </a:tr>
              <a:tr h="211471">
                <a:tc>
                  <a:txBody>
                    <a:bodyPr/>
                    <a:lstStyle/>
                    <a:p>
                      <a:pPr marL="0" marR="0">
                        <a:spcBef>
                          <a:spcPts val="0"/>
                        </a:spcBef>
                        <a:spcAft>
                          <a:spcPts val="0"/>
                        </a:spcAft>
                      </a:pPr>
                      <a:r>
                        <a:rPr lang="en-US" sz="1200">
                          <a:effectLst/>
                        </a:rPr>
                        <a:t>Email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36085906"/>
                  </a:ext>
                </a:extLst>
              </a:tr>
              <a:tr h="211471">
                <a:tc>
                  <a:txBody>
                    <a:bodyPr/>
                    <a:lstStyle/>
                    <a:p>
                      <a:pPr marL="0" marR="0">
                        <a:spcBef>
                          <a:spcPts val="0"/>
                        </a:spcBef>
                        <a:spcAft>
                          <a:spcPts val="0"/>
                        </a:spcAft>
                      </a:pPr>
                      <a:r>
                        <a:rPr lang="en-US" sz="1200">
                          <a:effectLst/>
                        </a:rPr>
                        <a:t>Contacts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7242372"/>
                  </a:ext>
                </a:extLst>
              </a:tr>
              <a:tr h="211471">
                <a:tc>
                  <a:txBody>
                    <a:bodyPr/>
                    <a:lstStyle/>
                    <a:p>
                      <a:pPr marL="0" marR="0">
                        <a:spcBef>
                          <a:spcPts val="0"/>
                        </a:spcBef>
                        <a:spcAft>
                          <a:spcPts val="0"/>
                        </a:spcAft>
                      </a:pPr>
                      <a:r>
                        <a:rPr lang="en-US" sz="1200">
                          <a:effectLst/>
                        </a:rPr>
                        <a:t>Yearly_equip_failure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45099870"/>
                  </a:ext>
                </a:extLst>
              </a:tr>
              <a:tr h="211471">
                <a:tc>
                  <a:txBody>
                    <a:bodyPr/>
                    <a:lstStyle/>
                    <a:p>
                      <a:pPr marL="0" marR="0">
                        <a:spcBef>
                          <a:spcPts val="0"/>
                        </a:spcBef>
                        <a:spcAft>
                          <a:spcPts val="0"/>
                        </a:spcAft>
                      </a:pPr>
                      <a:r>
                        <a:rPr lang="en-US" sz="1200">
                          <a:effectLst/>
                        </a:rPr>
                        <a:t>Tenure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4543422"/>
                  </a:ext>
                </a:extLst>
              </a:tr>
              <a:tr h="211471">
                <a:tc>
                  <a:txBody>
                    <a:bodyPr/>
                    <a:lstStyle/>
                    <a:p>
                      <a:pPr marL="0" marR="0">
                        <a:spcBef>
                          <a:spcPts val="0"/>
                        </a:spcBef>
                        <a:spcAft>
                          <a:spcPts val="0"/>
                        </a:spcAft>
                      </a:pPr>
                      <a:r>
                        <a:rPr lang="en-US" sz="1200">
                          <a:effectLst/>
                        </a:rPr>
                        <a:t>MonthlyCharge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Float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172.78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40833846"/>
                  </a:ext>
                </a:extLst>
              </a:tr>
              <a:tr h="211471">
                <a:tc>
                  <a:txBody>
                    <a:bodyPr/>
                    <a:lstStyle/>
                    <a:p>
                      <a:pPr marL="0" marR="0">
                        <a:spcBef>
                          <a:spcPts val="0"/>
                        </a:spcBef>
                        <a:spcAft>
                          <a:spcPts val="0"/>
                        </a:spcAft>
                      </a:pPr>
                      <a:r>
                        <a:rPr lang="en-US" sz="1200">
                          <a:effectLst/>
                        </a:rPr>
                        <a:t>Bandwidth_GB_Year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Float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3379.46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839509"/>
                  </a:ext>
                </a:extLst>
              </a:tr>
              <a:tr h="211471">
                <a:tc>
                  <a:txBody>
                    <a:bodyPr/>
                    <a:lstStyle/>
                    <a:p>
                      <a:pPr marL="0" marR="0">
                        <a:spcBef>
                          <a:spcPts val="0"/>
                        </a:spcBef>
                        <a:spcAft>
                          <a:spcPts val="0"/>
                        </a:spcAft>
                      </a:pPr>
                      <a:r>
                        <a:rPr lang="en-US" sz="1200">
                          <a:effectLst/>
                        </a:rPr>
                        <a:t>CaseOrder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Int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dirty="0">
                          <a:effectLst/>
                        </a:rPr>
                        <a:t>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4328316"/>
                  </a:ext>
                </a:extLst>
              </a:tr>
            </a:tbl>
          </a:graphicData>
        </a:graphic>
      </p:graphicFrame>
    </p:spTree>
    <p:extLst>
      <p:ext uri="{BB962C8B-B14F-4D97-AF65-F5344CB8AC3E}">
        <p14:creationId xmlns:p14="http://schemas.microsoft.com/office/powerpoint/2010/main" val="2235332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AD31-EB3A-9D9F-2CBE-F88E939BDEE5}"/>
              </a:ext>
            </a:extLst>
          </p:cNvPr>
          <p:cNvSpPr>
            <a:spLocks noGrp="1"/>
          </p:cNvSpPr>
          <p:nvPr>
            <p:ph type="title"/>
          </p:nvPr>
        </p:nvSpPr>
        <p:spPr>
          <a:xfrm>
            <a:off x="913775" y="188464"/>
            <a:ext cx="10364451" cy="1351511"/>
          </a:xfrm>
        </p:spPr>
        <p:txBody>
          <a:bodyPr/>
          <a:lstStyle/>
          <a:p>
            <a:r>
              <a:rPr lang="en-US" dirty="0"/>
              <a:t>Data Preparation: Importing Data</a:t>
            </a:r>
          </a:p>
        </p:txBody>
      </p:sp>
      <p:pic>
        <p:nvPicPr>
          <p:cNvPr id="4" name="Content Placeholder 3" descr="Text, application, chat or text message&#10;&#10;Description automatically generated">
            <a:extLst>
              <a:ext uri="{FF2B5EF4-FFF2-40B4-BE49-F238E27FC236}">
                <a16:creationId xmlns:a16="http://schemas.microsoft.com/office/drawing/2014/main" id="{BC4CB64C-E7DD-DA91-A3CB-A2A1362A89B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5076" y="2344500"/>
            <a:ext cx="4178643" cy="2848014"/>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B76F079B-6371-4543-2916-6153F24989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5156" y="2336597"/>
            <a:ext cx="7251768" cy="2981427"/>
          </a:xfrm>
          <a:prstGeom prst="rect">
            <a:avLst/>
          </a:prstGeom>
        </p:spPr>
      </p:pic>
    </p:spTree>
    <p:extLst>
      <p:ext uri="{BB962C8B-B14F-4D97-AF65-F5344CB8AC3E}">
        <p14:creationId xmlns:p14="http://schemas.microsoft.com/office/powerpoint/2010/main" val="43187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10F6-6AEA-6512-A976-10AFF38F6C44}"/>
              </a:ext>
            </a:extLst>
          </p:cNvPr>
          <p:cNvSpPr>
            <a:spLocks noGrp="1"/>
          </p:cNvSpPr>
          <p:nvPr>
            <p:ph type="title"/>
          </p:nvPr>
        </p:nvSpPr>
        <p:spPr>
          <a:xfrm>
            <a:off x="913775" y="308920"/>
            <a:ext cx="10364451" cy="1288336"/>
          </a:xfrm>
        </p:spPr>
        <p:txBody>
          <a:bodyPr/>
          <a:lstStyle/>
          <a:p>
            <a:r>
              <a:rPr lang="en-US" dirty="0"/>
              <a:t>Data Preparation: Data Cleaning</a:t>
            </a:r>
          </a:p>
        </p:txBody>
      </p:sp>
      <p:pic>
        <p:nvPicPr>
          <p:cNvPr id="4" name="Content Placeholder 3" descr="A picture containing text&#10;&#10;Description automatically generated">
            <a:extLst>
              <a:ext uri="{FF2B5EF4-FFF2-40B4-BE49-F238E27FC236}">
                <a16:creationId xmlns:a16="http://schemas.microsoft.com/office/drawing/2014/main" id="{6303722B-C0ED-CC17-B8BC-A36336B3F2D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682211"/>
            <a:ext cx="10515600" cy="199392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CF5590D1-F9C6-E6EF-7C06-0630ACB204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1" y="4147646"/>
            <a:ext cx="10515600" cy="1409660"/>
          </a:xfrm>
          <a:prstGeom prst="rect">
            <a:avLst/>
          </a:prstGeom>
        </p:spPr>
      </p:pic>
    </p:spTree>
    <p:extLst>
      <p:ext uri="{BB962C8B-B14F-4D97-AF65-F5344CB8AC3E}">
        <p14:creationId xmlns:p14="http://schemas.microsoft.com/office/powerpoint/2010/main" val="257438253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{A7EB62DB-7B9F-4A4A-B4FC-70BE3CA186ED}tf10001073</Template>
  <TotalTime>67</TotalTime>
  <Words>2227</Words>
  <Application>Microsoft Macintosh PowerPoint</Application>
  <PresentationFormat>Widescreen</PresentationFormat>
  <Paragraphs>227</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Tw Cen MT</vt:lpstr>
      <vt:lpstr>Droplet</vt:lpstr>
      <vt:lpstr>D212 Data Mining II Performance Assessment: Task 1 Cluster Analysis</vt:lpstr>
      <vt:lpstr>Agenda</vt:lpstr>
      <vt:lpstr>Research Question</vt:lpstr>
      <vt:lpstr>Clustering Analysis Technique</vt:lpstr>
      <vt:lpstr>Technical Environment</vt:lpstr>
      <vt:lpstr>Data Preparation: Preprocessing Goal</vt:lpstr>
      <vt:lpstr>Initial Variables</vt:lpstr>
      <vt:lpstr>Data Preparation: Importing Data</vt:lpstr>
      <vt:lpstr>Data Preparation: Data Cleaning</vt:lpstr>
      <vt:lpstr>Data Preparation: Data Cleaning</vt:lpstr>
      <vt:lpstr>Data Preparation: Data Exploration</vt:lpstr>
      <vt:lpstr>Data Preparation: Data Exploration</vt:lpstr>
      <vt:lpstr>Data Preparation: Data Exploration</vt:lpstr>
      <vt:lpstr>Data Preparation: Exporting Data</vt:lpstr>
      <vt:lpstr>K-Means Analysis: Correlated Variables</vt:lpstr>
      <vt:lpstr>K-Means Analysis: Heatmap</vt:lpstr>
      <vt:lpstr>K-Means Analysis: Scatter Plot</vt:lpstr>
      <vt:lpstr>K-Means Analysis: Box Plot</vt:lpstr>
      <vt:lpstr>K-Means Analysis: Elbow Method</vt:lpstr>
      <vt:lpstr>K-Means Analysis: Silhouette Method</vt:lpstr>
      <vt:lpstr>K-Means Analysis: Two Clusters</vt:lpstr>
      <vt:lpstr>K-Means Analysis: Three Clusters</vt:lpstr>
      <vt:lpstr>K-Means Analysis: Silhouette Coefficients</vt:lpstr>
      <vt:lpstr>K-Means Analysis: Silhouette Analysis</vt:lpstr>
      <vt:lpstr>K-Means Analysis: Silhouette Analysis Plots</vt:lpstr>
      <vt:lpstr>Summary and Implications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D212 Data Mining II Performance Assessment: Task 1 Cluster Analysis</dc:title>
  <dc:creator>Jill Rivera</dc:creator>
  <cp:lastModifiedBy>Jill Rivera</cp:lastModifiedBy>
  <cp:revision>1</cp:revision>
  <dcterms:created xsi:type="dcterms:W3CDTF">2022-09-24T17:04:20Z</dcterms:created>
  <dcterms:modified xsi:type="dcterms:W3CDTF">2022-09-24T18:12:07Z</dcterms:modified>
</cp:coreProperties>
</file>